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</p:sldIdLst>
  <p:sldSz cy="6858000" cx="12192000"/>
  <p:notesSz cx="6858000" cy="9144000"/>
  <p:embeddedFontLst>
    <p:embeddedFont>
      <p:font typeface="Play"/>
      <p:regular r:id="rId37"/>
      <p:bold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9" roundtripDataSignature="AMtx7mhxKTHrwFPTrWV84OtkJou/rkFbk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font" Target="fonts/Play-regular.fntdata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customschemas.google.com/relationships/presentationmetadata" Target="metadata"/><Relationship Id="rId16" Type="http://schemas.openxmlformats.org/officeDocument/2006/relationships/slide" Target="slides/slide12.xml"/><Relationship Id="rId38" Type="http://schemas.openxmlformats.org/officeDocument/2006/relationships/font" Target="fonts/Play-bold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e9f2341cf3_0_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2e9f2341cf3_0_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g2e9f2341cf3_0_5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2e9c985474a_0_1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2e9c985474a_0_1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g2e9c985474a_0_15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2e9c985474a_0_1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2e9c985474a_0_1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g2e9c985474a_0_1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2e9c985474a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2e9c985474a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g2e9c985474a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2e9c985474a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2e9c985474a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g2e9c985474a_0_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2e9c985474a_0_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2e9c985474a_0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g2e9c985474a_0_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2e9c985474a_0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2e9c985474a_0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g2e9c985474a_0_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2e9c985474a_0_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2e9c985474a_0_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g2e9c985474a_0_6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2e9fc2f66d2_0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2e9fc2f66d2_0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g2e9fc2f66d2_0_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2e9fc2f66d2_0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2e9fc2f66d2_0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g2e9fc2f66d2_0_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2e9c985474a_0_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2e9c985474a_0_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g2e9c985474a_0_7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2e9c985474a_0_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2e9c985474a_0_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g2e9c985474a_0_5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2e9c985474a_0_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2e9c985474a_0_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0" name="Google Shape;660;g2e9c985474a_0_8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2e9c985474a_0_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2e9c985474a_0_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Google Shape;671;g2e9c985474a_0_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2e9c985474a_0_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2e9c985474a_0_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8" name="Google Shape;678;g2e9c985474a_0_9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2e9f2341cf3_0_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" name="Google Shape;686;g2e9f2341cf3_0_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7" name="Google Shape;687;g2e9f2341cf3_0_4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2e9c985474a_0_1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2e9c985474a_0_1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g2e9c985474a_0_10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2e9c985474a_0_1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2e9c985474a_0_1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g2e9c985474a_0_15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2e9c985474a_0_1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2e9c985474a_0_1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9" name="Google Shape;709;g2e9c985474a_0_14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2e9f2341cf3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2e9f2341cf3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g2e9f2341cf3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2e9c985474a_0_1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2e9c985474a_0_1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g2e9c985474a_0_10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2e9f2341cf3_0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2e9f2341cf3_0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Google Shape;737;g2e9f2341cf3_0_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2e9c985474a_0_1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2e9c985474a_0_1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2" name="Google Shape;752;g2e9c985474a_0_1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1" name="Google Shape;241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2e9c985474a_0_1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2e9c985474a_0_1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g2e9c985474a_0_16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2e9c985474a_0_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2e9c985474a_0_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g2e9c985474a_0_4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2e9c985474a_0_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2e9c985474a_0_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g2e9c985474a_0_5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30" name="Google Shape;30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g"/><Relationship Id="rId4" Type="http://schemas.openxmlformats.org/officeDocument/2006/relationships/image" Target="../media/image2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png"/><Relationship Id="rId4" Type="http://schemas.openxmlformats.org/officeDocument/2006/relationships/image" Target="../media/image36.png"/><Relationship Id="rId5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Relationship Id="rId4" Type="http://schemas.openxmlformats.org/officeDocument/2006/relationships/hyperlink" Target="http://drive.google.com/file/d/197ss_W33sD7T59LlhF4VOEbJ9KNvpmCG/view" TargetMode="External"/><Relationship Id="rId5" Type="http://schemas.openxmlformats.org/officeDocument/2006/relationships/image" Target="../media/image17.jpg"/><Relationship Id="rId6" Type="http://schemas.openxmlformats.org/officeDocument/2006/relationships/hyperlink" Target="http://drive.google.com/file/d/1f6glnyCNslAOCjyOWjT_gJHu8vrw0PEF/view" TargetMode="External"/><Relationship Id="rId7" Type="http://schemas.openxmlformats.org/officeDocument/2006/relationships/image" Target="../media/image1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6.png"/><Relationship Id="rId4" Type="http://schemas.openxmlformats.org/officeDocument/2006/relationships/image" Target="../media/image45.png"/><Relationship Id="rId5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Relationship Id="rId4" Type="http://schemas.openxmlformats.org/officeDocument/2006/relationships/image" Target="../media/image1.png"/><Relationship Id="rId5" Type="http://schemas.openxmlformats.org/officeDocument/2006/relationships/image" Target="../media/image3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://drive.google.com/file/d/1f7J6ToTybFOMw51fRojk-krbA4Cvfg0I/view" TargetMode="External"/><Relationship Id="rId4" Type="http://schemas.openxmlformats.org/officeDocument/2006/relationships/image" Target="../media/image2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2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9.jpg"/><Relationship Id="rId4" Type="http://schemas.openxmlformats.org/officeDocument/2006/relationships/image" Target="../media/image43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jpg"/><Relationship Id="rId4" Type="http://schemas.openxmlformats.org/officeDocument/2006/relationships/image" Target="../media/image3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://drive.google.com/file/d/1f5XhtsH5FvbT6zaVpSb7qNZ5MzzHquxN/view" TargetMode="External"/><Relationship Id="rId4" Type="http://schemas.openxmlformats.org/officeDocument/2006/relationships/image" Target="../media/image25.png"/><Relationship Id="rId5" Type="http://schemas.openxmlformats.org/officeDocument/2006/relationships/hyperlink" Target="http://drive.google.com/file/d/1W6u-4llapAQ0pysd0bfLMh7EUSCQyk6W/view" TargetMode="External"/><Relationship Id="rId6" Type="http://schemas.openxmlformats.org/officeDocument/2006/relationships/image" Target="../media/image34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png"/><Relationship Id="rId4" Type="http://schemas.openxmlformats.org/officeDocument/2006/relationships/image" Target="../media/image37.png"/><Relationship Id="rId5" Type="http://schemas.openxmlformats.org/officeDocument/2006/relationships/image" Target="../media/image4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cad.onshape.com/documents/c70dcdd9a68eff151ea94396/w/0b4fb648c1ffb01c523c78c7/e/a9e01e084043daa1a3dbf910?renderMode=0&amp;uiState=6684cd534cfa295e9f2f780c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27.png"/><Relationship Id="rId5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4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en-US"/>
              <a:t>Damage Resistant Solid Emulsion Metamaterials</a:t>
            </a:r>
            <a:endParaRPr/>
          </a:p>
        </p:txBody>
      </p:sp>
      <p:sp>
        <p:nvSpPr>
          <p:cNvPr id="89" name="Google Shape;89;p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Ben Thorne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Cooper Wang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Weitz Group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2e9f2341cf3_0_5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does success look like?</a:t>
            </a:r>
            <a:endParaRPr/>
          </a:p>
        </p:txBody>
      </p:sp>
      <p:grpSp>
        <p:nvGrpSpPr>
          <p:cNvPr id="518" name="Google Shape;518;g2e9f2341cf3_0_57"/>
          <p:cNvGrpSpPr/>
          <p:nvPr/>
        </p:nvGrpSpPr>
        <p:grpSpPr>
          <a:xfrm>
            <a:off x="1680467" y="2742311"/>
            <a:ext cx="1878000" cy="812100"/>
            <a:chOff x="1115192" y="5370161"/>
            <a:chExt cx="1878000" cy="812100"/>
          </a:xfrm>
        </p:grpSpPr>
        <p:sp>
          <p:nvSpPr>
            <p:cNvPr id="519" name="Google Shape;519;g2e9f2341cf3_0_57"/>
            <p:cNvSpPr/>
            <p:nvPr/>
          </p:nvSpPr>
          <p:spPr>
            <a:xfrm>
              <a:off x="1115192" y="5370161"/>
              <a:ext cx="1878000" cy="812100"/>
            </a:xfrm>
            <a:prstGeom prst="rect">
              <a:avLst/>
            </a:prstGeom>
            <a:solidFill>
              <a:srgbClr val="00B050"/>
            </a:solidFill>
            <a:ln cap="flat" cmpd="sng" w="1905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g2e9f2341cf3_0_57"/>
            <p:cNvSpPr/>
            <p:nvPr/>
          </p:nvSpPr>
          <p:spPr>
            <a:xfrm rot="-5400000">
              <a:off x="2412082" y="5396502"/>
              <a:ext cx="288900" cy="255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g2e9f2341cf3_0_57"/>
            <p:cNvSpPr/>
            <p:nvPr/>
          </p:nvSpPr>
          <p:spPr>
            <a:xfrm rot="-5400000">
              <a:off x="2126789" y="5399569"/>
              <a:ext cx="288900" cy="255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g2e9f2341cf3_0_57"/>
            <p:cNvSpPr/>
            <p:nvPr/>
          </p:nvSpPr>
          <p:spPr>
            <a:xfrm rot="-5400000">
              <a:off x="1557966" y="5405701"/>
              <a:ext cx="288900" cy="255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g2e9f2341cf3_0_57"/>
            <p:cNvSpPr/>
            <p:nvPr/>
          </p:nvSpPr>
          <p:spPr>
            <a:xfrm rot="-5400000">
              <a:off x="1272675" y="5408768"/>
              <a:ext cx="288900" cy="255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g2e9f2341cf3_0_57"/>
            <p:cNvSpPr/>
            <p:nvPr/>
          </p:nvSpPr>
          <p:spPr>
            <a:xfrm rot="-5400000">
              <a:off x="1845717" y="5405700"/>
              <a:ext cx="288900" cy="255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g2e9f2341cf3_0_57"/>
            <p:cNvSpPr/>
            <p:nvPr/>
          </p:nvSpPr>
          <p:spPr>
            <a:xfrm rot="-5400000">
              <a:off x="2697525" y="5396502"/>
              <a:ext cx="288900" cy="255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g2e9f2341cf3_0_57"/>
            <p:cNvSpPr/>
            <p:nvPr/>
          </p:nvSpPr>
          <p:spPr>
            <a:xfrm rot="-5400000">
              <a:off x="2265897" y="5640691"/>
              <a:ext cx="288900" cy="255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g2e9f2341cf3_0_57"/>
            <p:cNvSpPr/>
            <p:nvPr/>
          </p:nvSpPr>
          <p:spPr>
            <a:xfrm rot="-5400000">
              <a:off x="1980604" y="5643758"/>
              <a:ext cx="288900" cy="255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g2e9f2341cf3_0_57"/>
            <p:cNvSpPr/>
            <p:nvPr/>
          </p:nvSpPr>
          <p:spPr>
            <a:xfrm rot="-5400000">
              <a:off x="1411781" y="5649890"/>
              <a:ext cx="288900" cy="255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g2e9f2341cf3_0_57"/>
            <p:cNvSpPr/>
            <p:nvPr/>
          </p:nvSpPr>
          <p:spPr>
            <a:xfrm rot="-5400000">
              <a:off x="1126490" y="5652957"/>
              <a:ext cx="288900" cy="255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g2e9f2341cf3_0_57"/>
            <p:cNvSpPr/>
            <p:nvPr/>
          </p:nvSpPr>
          <p:spPr>
            <a:xfrm rot="-5400000">
              <a:off x="1699532" y="5649889"/>
              <a:ext cx="288900" cy="255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g2e9f2341cf3_0_57"/>
            <p:cNvSpPr/>
            <p:nvPr/>
          </p:nvSpPr>
          <p:spPr>
            <a:xfrm rot="-5400000">
              <a:off x="2551340" y="5640691"/>
              <a:ext cx="288900" cy="255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g2e9f2341cf3_0_57"/>
            <p:cNvSpPr/>
            <p:nvPr/>
          </p:nvSpPr>
          <p:spPr>
            <a:xfrm rot="-5400000">
              <a:off x="2405033" y="5884425"/>
              <a:ext cx="288900" cy="255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g2e9f2341cf3_0_57"/>
            <p:cNvSpPr/>
            <p:nvPr/>
          </p:nvSpPr>
          <p:spPr>
            <a:xfrm rot="-5400000">
              <a:off x="2119740" y="5887492"/>
              <a:ext cx="288900" cy="255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g2e9f2341cf3_0_57"/>
            <p:cNvSpPr/>
            <p:nvPr/>
          </p:nvSpPr>
          <p:spPr>
            <a:xfrm rot="-5400000">
              <a:off x="1550917" y="5893624"/>
              <a:ext cx="288900" cy="255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g2e9f2341cf3_0_57"/>
            <p:cNvSpPr/>
            <p:nvPr/>
          </p:nvSpPr>
          <p:spPr>
            <a:xfrm rot="-5400000">
              <a:off x="1265626" y="5896691"/>
              <a:ext cx="288900" cy="255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g2e9f2341cf3_0_57"/>
            <p:cNvSpPr/>
            <p:nvPr/>
          </p:nvSpPr>
          <p:spPr>
            <a:xfrm rot="-5400000">
              <a:off x="1838668" y="5893623"/>
              <a:ext cx="288900" cy="255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g2e9f2341cf3_0_57"/>
            <p:cNvSpPr/>
            <p:nvPr/>
          </p:nvSpPr>
          <p:spPr>
            <a:xfrm rot="-5400000">
              <a:off x="2690476" y="5884425"/>
              <a:ext cx="288900" cy="255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538" name="Google Shape;538;g2e9f2341cf3_0_57"/>
          <p:cNvCxnSpPr/>
          <p:nvPr/>
        </p:nvCxnSpPr>
        <p:spPr>
          <a:xfrm>
            <a:off x="3789000" y="3148350"/>
            <a:ext cx="71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39" name="Google Shape;539;g2e9f2341cf3_0_57"/>
          <p:cNvCxnSpPr/>
          <p:nvPr/>
        </p:nvCxnSpPr>
        <p:spPr>
          <a:xfrm flipH="1">
            <a:off x="838201" y="3146700"/>
            <a:ext cx="669000" cy="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40" name="Google Shape;540;g2e9f2341cf3_0_57"/>
          <p:cNvSpPr txBox="1"/>
          <p:nvPr/>
        </p:nvSpPr>
        <p:spPr>
          <a:xfrm>
            <a:off x="3941775" y="2627850"/>
            <a:ext cx="412500" cy="4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F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541" name="Google Shape;541;g2e9f2341cf3_0_57"/>
          <p:cNvSpPr txBox="1"/>
          <p:nvPr/>
        </p:nvSpPr>
        <p:spPr>
          <a:xfrm>
            <a:off x="966450" y="2627850"/>
            <a:ext cx="412500" cy="4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F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542" name="Google Shape;542;g2e9f2341cf3_0_57"/>
          <p:cNvSpPr txBox="1"/>
          <p:nvPr/>
        </p:nvSpPr>
        <p:spPr>
          <a:xfrm>
            <a:off x="4903925" y="2742300"/>
            <a:ext cx="6236100" cy="4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In tension, the composite should have the same properties </a:t>
            </a:r>
            <a:r>
              <a:rPr lang="en-US" sz="2800">
                <a:solidFill>
                  <a:schemeClr val="dk1"/>
                </a:solidFill>
              </a:rPr>
              <a:t>(modulus, yield stress, etc.) </a:t>
            </a:r>
            <a:r>
              <a:rPr lang="en-US" sz="2800">
                <a:solidFill>
                  <a:schemeClr val="dk1"/>
                </a:solidFill>
              </a:rPr>
              <a:t>as the matrix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543" name="Google Shape;543;g2e9f2341cf3_0_57"/>
          <p:cNvSpPr txBox="1"/>
          <p:nvPr/>
        </p:nvSpPr>
        <p:spPr>
          <a:xfrm>
            <a:off x="4903925" y="4315575"/>
            <a:ext cx="6236100" cy="4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In compression, the composite should have the same properties (modulus, yield stress, etc.) as the particles</a:t>
            </a:r>
            <a:endParaRPr sz="2800">
              <a:solidFill>
                <a:schemeClr val="dk1"/>
              </a:solidFill>
            </a:endParaRPr>
          </a:p>
        </p:txBody>
      </p:sp>
      <p:grpSp>
        <p:nvGrpSpPr>
          <p:cNvPr id="544" name="Google Shape;544;g2e9f2341cf3_0_57"/>
          <p:cNvGrpSpPr/>
          <p:nvPr/>
        </p:nvGrpSpPr>
        <p:grpSpPr>
          <a:xfrm>
            <a:off x="1680467" y="4651711"/>
            <a:ext cx="1878000" cy="812100"/>
            <a:chOff x="1115192" y="5370161"/>
            <a:chExt cx="1878000" cy="812100"/>
          </a:xfrm>
        </p:grpSpPr>
        <p:sp>
          <p:nvSpPr>
            <p:cNvPr id="545" name="Google Shape;545;g2e9f2341cf3_0_57"/>
            <p:cNvSpPr/>
            <p:nvPr/>
          </p:nvSpPr>
          <p:spPr>
            <a:xfrm>
              <a:off x="1115192" y="5370161"/>
              <a:ext cx="1878000" cy="812100"/>
            </a:xfrm>
            <a:prstGeom prst="rect">
              <a:avLst/>
            </a:prstGeom>
            <a:solidFill>
              <a:srgbClr val="00B050"/>
            </a:solidFill>
            <a:ln cap="flat" cmpd="sng" w="1905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g2e9f2341cf3_0_57"/>
            <p:cNvSpPr/>
            <p:nvPr/>
          </p:nvSpPr>
          <p:spPr>
            <a:xfrm rot="-5400000">
              <a:off x="2412082" y="5396502"/>
              <a:ext cx="288900" cy="255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g2e9f2341cf3_0_57"/>
            <p:cNvSpPr/>
            <p:nvPr/>
          </p:nvSpPr>
          <p:spPr>
            <a:xfrm rot="-5400000">
              <a:off x="2126789" y="5399569"/>
              <a:ext cx="288900" cy="255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g2e9f2341cf3_0_57"/>
            <p:cNvSpPr/>
            <p:nvPr/>
          </p:nvSpPr>
          <p:spPr>
            <a:xfrm rot="-5400000">
              <a:off x="1557966" y="5405701"/>
              <a:ext cx="288900" cy="255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g2e9f2341cf3_0_57"/>
            <p:cNvSpPr/>
            <p:nvPr/>
          </p:nvSpPr>
          <p:spPr>
            <a:xfrm rot="-5400000">
              <a:off x="1272675" y="5408768"/>
              <a:ext cx="288900" cy="255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g2e9f2341cf3_0_57"/>
            <p:cNvSpPr/>
            <p:nvPr/>
          </p:nvSpPr>
          <p:spPr>
            <a:xfrm rot="-5400000">
              <a:off x="1845717" y="5405700"/>
              <a:ext cx="288900" cy="255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g2e9f2341cf3_0_57"/>
            <p:cNvSpPr/>
            <p:nvPr/>
          </p:nvSpPr>
          <p:spPr>
            <a:xfrm rot="-5400000">
              <a:off x="2697525" y="5396502"/>
              <a:ext cx="288900" cy="255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g2e9f2341cf3_0_57"/>
            <p:cNvSpPr/>
            <p:nvPr/>
          </p:nvSpPr>
          <p:spPr>
            <a:xfrm rot="-5400000">
              <a:off x="2265897" y="5640691"/>
              <a:ext cx="288900" cy="255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g2e9f2341cf3_0_57"/>
            <p:cNvSpPr/>
            <p:nvPr/>
          </p:nvSpPr>
          <p:spPr>
            <a:xfrm rot="-5400000">
              <a:off x="1980604" y="5643758"/>
              <a:ext cx="288900" cy="255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g2e9f2341cf3_0_57"/>
            <p:cNvSpPr/>
            <p:nvPr/>
          </p:nvSpPr>
          <p:spPr>
            <a:xfrm rot="-5400000">
              <a:off x="1411781" y="5649890"/>
              <a:ext cx="288900" cy="255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g2e9f2341cf3_0_57"/>
            <p:cNvSpPr/>
            <p:nvPr/>
          </p:nvSpPr>
          <p:spPr>
            <a:xfrm rot="-5400000">
              <a:off x="1126490" y="5652957"/>
              <a:ext cx="288900" cy="255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g2e9f2341cf3_0_57"/>
            <p:cNvSpPr/>
            <p:nvPr/>
          </p:nvSpPr>
          <p:spPr>
            <a:xfrm rot="-5400000">
              <a:off x="1699532" y="5649889"/>
              <a:ext cx="288900" cy="255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g2e9f2341cf3_0_57"/>
            <p:cNvSpPr/>
            <p:nvPr/>
          </p:nvSpPr>
          <p:spPr>
            <a:xfrm rot="-5400000">
              <a:off x="2551340" y="5640691"/>
              <a:ext cx="288900" cy="255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g2e9f2341cf3_0_57"/>
            <p:cNvSpPr/>
            <p:nvPr/>
          </p:nvSpPr>
          <p:spPr>
            <a:xfrm rot="-5400000">
              <a:off x="2405033" y="5884425"/>
              <a:ext cx="288900" cy="255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g2e9f2341cf3_0_57"/>
            <p:cNvSpPr/>
            <p:nvPr/>
          </p:nvSpPr>
          <p:spPr>
            <a:xfrm rot="-5400000">
              <a:off x="2119740" y="5887492"/>
              <a:ext cx="288900" cy="255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g2e9f2341cf3_0_57"/>
            <p:cNvSpPr/>
            <p:nvPr/>
          </p:nvSpPr>
          <p:spPr>
            <a:xfrm rot="-5400000">
              <a:off x="1550917" y="5893624"/>
              <a:ext cx="288900" cy="255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g2e9f2341cf3_0_57"/>
            <p:cNvSpPr/>
            <p:nvPr/>
          </p:nvSpPr>
          <p:spPr>
            <a:xfrm rot="-5400000">
              <a:off x="1265626" y="5896691"/>
              <a:ext cx="288900" cy="255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g2e9f2341cf3_0_57"/>
            <p:cNvSpPr/>
            <p:nvPr/>
          </p:nvSpPr>
          <p:spPr>
            <a:xfrm rot="-5400000">
              <a:off x="1838668" y="5893623"/>
              <a:ext cx="288900" cy="255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g2e9f2341cf3_0_57"/>
            <p:cNvSpPr/>
            <p:nvPr/>
          </p:nvSpPr>
          <p:spPr>
            <a:xfrm rot="-5400000">
              <a:off x="2690476" y="5884425"/>
              <a:ext cx="288900" cy="255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564" name="Google Shape;564;g2e9f2341cf3_0_57"/>
          <p:cNvCxnSpPr/>
          <p:nvPr/>
        </p:nvCxnSpPr>
        <p:spPr>
          <a:xfrm>
            <a:off x="813600" y="5057750"/>
            <a:ext cx="71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65" name="Google Shape;565;g2e9f2341cf3_0_57"/>
          <p:cNvSpPr txBox="1"/>
          <p:nvPr/>
        </p:nvSpPr>
        <p:spPr>
          <a:xfrm>
            <a:off x="3941775" y="4537250"/>
            <a:ext cx="412500" cy="4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F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566" name="Google Shape;566;g2e9f2341cf3_0_57"/>
          <p:cNvSpPr txBox="1"/>
          <p:nvPr/>
        </p:nvSpPr>
        <p:spPr>
          <a:xfrm>
            <a:off x="966450" y="4537250"/>
            <a:ext cx="412500" cy="4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F</a:t>
            </a:r>
            <a:endParaRPr sz="2800">
              <a:solidFill>
                <a:schemeClr val="dk1"/>
              </a:solidFill>
            </a:endParaRPr>
          </a:p>
        </p:txBody>
      </p:sp>
      <p:cxnSp>
        <p:nvCxnSpPr>
          <p:cNvPr id="567" name="Google Shape;567;g2e9f2341cf3_0_57"/>
          <p:cNvCxnSpPr/>
          <p:nvPr/>
        </p:nvCxnSpPr>
        <p:spPr>
          <a:xfrm flipH="1">
            <a:off x="3651375" y="5057600"/>
            <a:ext cx="702900" cy="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2e9c985474a_0_15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Method</a:t>
            </a:r>
            <a:endParaRPr/>
          </a:p>
        </p:txBody>
      </p:sp>
      <p:pic>
        <p:nvPicPr>
          <p:cNvPr id="574" name="Google Shape;574;g2e9c985474a_0_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550" y="1690825"/>
            <a:ext cx="4862375" cy="486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g2e9c985474a_0_1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0263" y="3169513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g2e9c985474a_0_1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36600" y="2328163"/>
            <a:ext cx="4617350" cy="3587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2e9c985474a_0_13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Emulsion and Compression</a:t>
            </a:r>
            <a:endParaRPr/>
          </a:p>
        </p:txBody>
      </p:sp>
      <p:pic>
        <p:nvPicPr>
          <p:cNvPr id="583" name="Google Shape;583;g2e9c985474a_0_133" title="PF108 1% Emulsions Compressed in Centrifuge 0627.lif - Image00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7425" y="1559525"/>
            <a:ext cx="4862377" cy="4862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g2e9c985474a_0_133" title="PF108 1% Emulsions Compressed in Centrifuge 0627.lif - Image004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2202" y="1559525"/>
            <a:ext cx="4862377" cy="4862377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g2e9c985474a_0_133"/>
          <p:cNvSpPr txBox="1"/>
          <p:nvPr/>
        </p:nvSpPr>
        <p:spPr>
          <a:xfrm>
            <a:off x="1458300" y="6277400"/>
            <a:ext cx="8946900" cy="2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1% pluronic F127, ~93% paraffin wax, ~6% water 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2e9c985474a_0_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Bending test design</a:t>
            </a:r>
            <a:endParaRPr/>
          </a:p>
        </p:txBody>
      </p:sp>
      <p:pic>
        <p:nvPicPr>
          <p:cNvPr id="592" name="Google Shape;592;g2e9c985474a_0_0"/>
          <p:cNvPicPr preferRelativeResize="0"/>
          <p:nvPr/>
        </p:nvPicPr>
        <p:blipFill rotWithShape="1">
          <a:blip r:embed="rId3">
            <a:alphaModFix/>
          </a:blip>
          <a:srcRect b="14200" l="28673" r="32547" t="28377"/>
          <a:stretch/>
        </p:blipFill>
        <p:spPr>
          <a:xfrm>
            <a:off x="6549625" y="2063425"/>
            <a:ext cx="4336148" cy="3232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g2e9c985474a_0_0"/>
          <p:cNvPicPr preferRelativeResize="0"/>
          <p:nvPr/>
        </p:nvPicPr>
        <p:blipFill rotWithShape="1">
          <a:blip r:embed="rId4">
            <a:alphaModFix/>
          </a:blip>
          <a:srcRect b="0" l="35657" r="18373" t="10634"/>
          <a:stretch/>
        </p:blipFill>
        <p:spPr>
          <a:xfrm>
            <a:off x="1751500" y="1821362"/>
            <a:ext cx="3700352" cy="3716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2e9c985474a_0_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Mold</a:t>
            </a:r>
            <a:endParaRPr/>
          </a:p>
        </p:txBody>
      </p:sp>
      <p:pic>
        <p:nvPicPr>
          <p:cNvPr id="600" name="Google Shape;600;g2e9c985474a_0_8"/>
          <p:cNvPicPr preferRelativeResize="0"/>
          <p:nvPr/>
        </p:nvPicPr>
        <p:blipFill rotWithShape="1">
          <a:blip r:embed="rId3">
            <a:alphaModFix/>
          </a:blip>
          <a:srcRect b="26172" l="29576" r="31528" t="20942"/>
          <a:stretch/>
        </p:blipFill>
        <p:spPr>
          <a:xfrm>
            <a:off x="2725900" y="1690825"/>
            <a:ext cx="5723249" cy="3910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2e9c985474a_0_2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Data</a:t>
            </a:r>
            <a:endParaRPr/>
          </a:p>
        </p:txBody>
      </p:sp>
      <p:pic>
        <p:nvPicPr>
          <p:cNvPr id="607" name="Google Shape;607;g2e9c985474a_0_22"/>
          <p:cNvPicPr preferRelativeResize="0"/>
          <p:nvPr/>
        </p:nvPicPr>
        <p:blipFill rotWithShape="1">
          <a:blip r:embed="rId3">
            <a:alphaModFix/>
          </a:blip>
          <a:srcRect b="0" l="0" r="45316" t="0"/>
          <a:stretch/>
        </p:blipFill>
        <p:spPr>
          <a:xfrm>
            <a:off x="226425" y="2422950"/>
            <a:ext cx="4510050" cy="24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g2e9c985474a_0_22"/>
          <p:cNvPicPr preferRelativeResize="0"/>
          <p:nvPr/>
        </p:nvPicPr>
        <p:blipFill rotWithShape="1">
          <a:blip r:embed="rId4">
            <a:alphaModFix/>
          </a:blip>
          <a:srcRect b="24223" l="28746" r="18814" t="17266"/>
          <a:stretch/>
        </p:blipFill>
        <p:spPr>
          <a:xfrm>
            <a:off x="5020150" y="1295062"/>
            <a:ext cx="6756500" cy="4711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2e9c985474a_0_1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Data analysis</a:t>
            </a:r>
            <a:endParaRPr/>
          </a:p>
        </p:txBody>
      </p:sp>
      <p:pic>
        <p:nvPicPr>
          <p:cNvPr id="615" name="Google Shape;615;g2e9c985474a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375" y="1629150"/>
            <a:ext cx="10673254" cy="486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2e9c985474a_0_65"/>
          <p:cNvSpPr txBox="1"/>
          <p:nvPr>
            <p:ph type="title"/>
          </p:nvPr>
        </p:nvSpPr>
        <p:spPr>
          <a:xfrm>
            <a:off x="1245225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Problem</a:t>
            </a:r>
            <a:endParaRPr/>
          </a:p>
        </p:txBody>
      </p:sp>
      <p:pic>
        <p:nvPicPr>
          <p:cNvPr id="622" name="Google Shape;622;g2e9c985474a_0_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8875" y="1690825"/>
            <a:ext cx="3646070" cy="4862377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g2e9c985474a_0_65"/>
          <p:cNvSpPr txBox="1"/>
          <p:nvPr>
            <p:ph type="title"/>
          </p:nvPr>
        </p:nvSpPr>
        <p:spPr>
          <a:xfrm>
            <a:off x="5949100" y="2096375"/>
            <a:ext cx="6163500" cy="2800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Wax is wax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The mold spray makes it worse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2e9fc2f66d2_0_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Improved design V2</a:t>
            </a:r>
            <a:endParaRPr/>
          </a:p>
        </p:txBody>
      </p:sp>
      <p:pic>
        <p:nvPicPr>
          <p:cNvPr id="630" name="Google Shape;630;g2e9fc2f66d2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818575"/>
            <a:ext cx="4857750" cy="433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g2e9fc2f66d2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7925" y="1554325"/>
            <a:ext cx="4870192" cy="486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2e9fc2f66d2_0_1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Improved design V3</a:t>
            </a:r>
            <a:endParaRPr/>
          </a:p>
        </p:txBody>
      </p:sp>
      <p:pic>
        <p:nvPicPr>
          <p:cNvPr id="638" name="Google Shape;638;g2e9fc2f66d2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800" y="1690825"/>
            <a:ext cx="4926522" cy="486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g2e9fc2f66d2_0_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6163" y="3277475"/>
            <a:ext cx="4432426" cy="296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g2e9fc2f66d2_0_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46473" y="518073"/>
            <a:ext cx="2671800" cy="233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Concrete is strong when compressed, weak when stretched</a:t>
            </a:r>
            <a:endParaRPr/>
          </a:p>
        </p:txBody>
      </p:sp>
      <p:pic>
        <p:nvPicPr>
          <p:cNvPr id="95" name="Google Shape;9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690688"/>
            <a:ext cx="9466627" cy="4862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2e9c985474a_0_7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Calculation</a:t>
            </a:r>
            <a:endParaRPr/>
          </a:p>
        </p:txBody>
      </p:sp>
      <p:pic>
        <p:nvPicPr>
          <p:cNvPr id="647" name="Google Shape;647;g2e9c985474a_0_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3250" y="1690825"/>
            <a:ext cx="10085506" cy="486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2e9c985474a_0_5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Bending test</a:t>
            </a:r>
            <a:endParaRPr/>
          </a:p>
        </p:txBody>
      </p:sp>
      <p:pic>
        <p:nvPicPr>
          <p:cNvPr id="654" name="Google Shape;654;g2e9c985474a_0_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8250" y="610377"/>
            <a:ext cx="4272226" cy="231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g2e9c985474a_0_58" title="IMG_2972.MO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1038" y="3132950"/>
            <a:ext cx="5262749" cy="296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g2e9c985474a_0_58" title="IMG_2979.MOV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2850" y="266425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2e9c985474a_0_8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Results (Problems)</a:t>
            </a:r>
            <a:endParaRPr/>
          </a:p>
        </p:txBody>
      </p:sp>
      <p:pic>
        <p:nvPicPr>
          <p:cNvPr id="663" name="Google Shape;663;g2e9c985474a_0_80" title="Screenshot 2024-06-26 at 11.03.49 AM.png"/>
          <p:cNvPicPr preferRelativeResize="0"/>
          <p:nvPr/>
        </p:nvPicPr>
        <p:blipFill rotWithShape="1">
          <a:blip r:embed="rId3">
            <a:alphaModFix/>
          </a:blip>
          <a:srcRect b="49091" l="66444" r="9275" t="20729"/>
          <a:stretch/>
        </p:blipFill>
        <p:spPr>
          <a:xfrm>
            <a:off x="8124475" y="1645225"/>
            <a:ext cx="3994076" cy="310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g2e9c985474a_0_80" title="Screenshot 2024-06-26 at 10.46.13 AM.png"/>
          <p:cNvPicPr preferRelativeResize="0"/>
          <p:nvPr/>
        </p:nvPicPr>
        <p:blipFill rotWithShape="1">
          <a:blip r:embed="rId4">
            <a:alphaModFix/>
          </a:blip>
          <a:srcRect b="48598" l="65825" r="9779" t="22563"/>
          <a:stretch/>
        </p:blipFill>
        <p:spPr>
          <a:xfrm>
            <a:off x="4219250" y="1690813"/>
            <a:ext cx="3994086" cy="2951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g2e9c985474a_0_80"/>
          <p:cNvPicPr preferRelativeResize="0"/>
          <p:nvPr/>
        </p:nvPicPr>
        <p:blipFill rotWithShape="1">
          <a:blip r:embed="rId5">
            <a:alphaModFix/>
          </a:blip>
          <a:srcRect b="32655" l="0" r="0" t="0"/>
          <a:stretch/>
        </p:blipFill>
        <p:spPr>
          <a:xfrm>
            <a:off x="522425" y="1690825"/>
            <a:ext cx="3498650" cy="3274600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g2e9c985474a_0_80"/>
          <p:cNvSpPr txBox="1"/>
          <p:nvPr/>
        </p:nvSpPr>
        <p:spPr>
          <a:xfrm>
            <a:off x="4998638" y="4965425"/>
            <a:ext cx="2971800" cy="2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Paraffin Emulsion (tensile)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667" name="Google Shape;667;g2e9c985474a_0_80"/>
          <p:cNvSpPr txBox="1"/>
          <p:nvPr/>
        </p:nvSpPr>
        <p:spPr>
          <a:xfrm>
            <a:off x="8948000" y="4965425"/>
            <a:ext cx="2971800" cy="2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Paraffin Bar (tensile)</a:t>
            </a:r>
            <a:r>
              <a:rPr lang="en-US" sz="2800">
                <a:solidFill>
                  <a:schemeClr val="dk1"/>
                </a:solidFill>
              </a:rPr>
              <a:t> 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2e9c985474a_0_3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Proof of concept - Cement Emulsions</a:t>
            </a:r>
            <a:endParaRPr/>
          </a:p>
        </p:txBody>
      </p:sp>
      <p:pic>
        <p:nvPicPr>
          <p:cNvPr id="674" name="Google Shape;674;g2e9c985474a_0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130575"/>
            <a:ext cx="11887199" cy="25968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2e9c985474a_0_9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Cement Emulsions</a:t>
            </a:r>
            <a:endParaRPr/>
          </a:p>
        </p:txBody>
      </p:sp>
      <p:pic>
        <p:nvPicPr>
          <p:cNvPr id="681" name="Google Shape;681;g2e9c985474a_0_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830900"/>
            <a:ext cx="4016675" cy="453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g2e9c985474a_0_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3600" y="3143725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g2e9c985474a_0_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37325" y="1810225"/>
            <a:ext cx="4572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2e9f2341cf3_0_4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Cement Emulsions</a:t>
            </a:r>
            <a:endParaRPr/>
          </a:p>
        </p:txBody>
      </p:sp>
      <p:pic>
        <p:nvPicPr>
          <p:cNvPr id="690" name="Google Shape;690;g2e9f2341cf3_0_48" title="IMG_2986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3400" y="0"/>
            <a:ext cx="3754701" cy="6675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2e9c985474a_0_10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Cement Emulsions</a:t>
            </a:r>
            <a:endParaRPr/>
          </a:p>
        </p:txBody>
      </p:sp>
      <p:pic>
        <p:nvPicPr>
          <p:cNvPr id="697" name="Google Shape;697;g2e9c985474a_0_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3825" y="1413650"/>
            <a:ext cx="5444352" cy="5444352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g2e9c985474a_0_102"/>
          <p:cNvSpPr txBox="1"/>
          <p:nvPr/>
        </p:nvSpPr>
        <p:spPr>
          <a:xfrm>
            <a:off x="8907550" y="1169300"/>
            <a:ext cx="2971800" cy="2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1% Surfactant, Concentrated rescor 780 in PDMS. 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2e9c985474a_0_15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Improvement - finer particles</a:t>
            </a:r>
            <a:endParaRPr/>
          </a:p>
        </p:txBody>
      </p:sp>
      <p:pic>
        <p:nvPicPr>
          <p:cNvPr id="705" name="Google Shape;705;g2e9c985474a_0_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3150" y="1690825"/>
            <a:ext cx="6485705" cy="4862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2e9c985474a_0_14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Results</a:t>
            </a:r>
            <a:endParaRPr/>
          </a:p>
        </p:txBody>
      </p:sp>
      <p:pic>
        <p:nvPicPr>
          <p:cNvPr id="712" name="Google Shape;712;g2e9c985474a_0_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675" y="1690825"/>
            <a:ext cx="3646070" cy="4862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g2e9c985474a_0_1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3895" y="1823313"/>
            <a:ext cx="7402930" cy="4597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2e9f2341cf3_0_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Results - fluorescent cement</a:t>
            </a:r>
            <a:endParaRPr/>
          </a:p>
        </p:txBody>
      </p:sp>
      <p:pic>
        <p:nvPicPr>
          <p:cNvPr id="720" name="Google Shape;720;g2e9f2341cf3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625" y="2088913"/>
            <a:ext cx="4663900" cy="466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g2e9f2341cf3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1275" y="2088925"/>
            <a:ext cx="4663903" cy="4663875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g2e9f2341cf3_0_1"/>
          <p:cNvSpPr txBox="1"/>
          <p:nvPr/>
        </p:nvSpPr>
        <p:spPr>
          <a:xfrm>
            <a:off x="612225" y="1518925"/>
            <a:ext cx="4519500" cy="2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0.3% Surfactant 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723" name="Google Shape;723;g2e9f2341cf3_0_1"/>
          <p:cNvSpPr txBox="1"/>
          <p:nvPr/>
        </p:nvSpPr>
        <p:spPr>
          <a:xfrm>
            <a:off x="6605550" y="1518925"/>
            <a:ext cx="4519500" cy="2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No</a:t>
            </a:r>
            <a:r>
              <a:rPr lang="en-US" sz="2800">
                <a:solidFill>
                  <a:schemeClr val="dk1"/>
                </a:solidFill>
              </a:rPr>
              <a:t> Surfactant 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"/>
          <p:cNvSpPr/>
          <p:nvPr/>
        </p:nvSpPr>
        <p:spPr>
          <a:xfrm>
            <a:off x="3124200" y="5867400"/>
            <a:ext cx="5384800" cy="521205"/>
          </a:xfrm>
          <a:custGeom>
            <a:rect b="b" l="l" r="r" t="t"/>
            <a:pathLst>
              <a:path extrusionOk="0" h="521205" w="5384800">
                <a:moveTo>
                  <a:pt x="5384800" y="76200"/>
                </a:moveTo>
                <a:cubicBezTo>
                  <a:pt x="4404783" y="304800"/>
                  <a:pt x="3424767" y="533400"/>
                  <a:pt x="2527300" y="520700"/>
                </a:cubicBezTo>
                <a:cubicBezTo>
                  <a:pt x="1629833" y="508000"/>
                  <a:pt x="455083" y="99483"/>
                  <a:pt x="0" y="0"/>
                </a:cubicBezTo>
              </a:path>
            </a:pathLst>
          </a:custGeom>
          <a:noFill/>
          <a:ln cap="flat" cmpd="sng" w="28575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7"/>
          <p:cNvSpPr/>
          <p:nvPr/>
        </p:nvSpPr>
        <p:spPr>
          <a:xfrm>
            <a:off x="4820864" y="6016771"/>
            <a:ext cx="1866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The idea – high volume fraction granular materials</a:t>
            </a:r>
            <a:endParaRPr/>
          </a:p>
        </p:txBody>
      </p:sp>
      <p:grpSp>
        <p:nvGrpSpPr>
          <p:cNvPr id="103" name="Google Shape;103;p7"/>
          <p:cNvGrpSpPr/>
          <p:nvPr/>
        </p:nvGrpSpPr>
        <p:grpSpPr>
          <a:xfrm rot="-702395">
            <a:off x="7837527" y="3064320"/>
            <a:ext cx="639452" cy="2336339"/>
            <a:chOff x="7864928" y="2920039"/>
            <a:chExt cx="639452" cy="2336338"/>
          </a:xfrm>
        </p:grpSpPr>
        <p:sp>
          <p:nvSpPr>
            <p:cNvPr id="104" name="Google Shape;104;p7"/>
            <p:cNvSpPr/>
            <p:nvPr/>
          </p:nvSpPr>
          <p:spPr>
            <a:xfrm>
              <a:off x="7870372" y="3516653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7864928" y="2920039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7"/>
            <p:cNvSpPr/>
            <p:nvPr/>
          </p:nvSpPr>
          <p:spPr>
            <a:xfrm>
              <a:off x="7883980" y="4706477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7"/>
            <p:cNvSpPr/>
            <p:nvPr/>
          </p:nvSpPr>
          <p:spPr>
            <a:xfrm>
              <a:off x="7875815" y="4120464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" name="Google Shape;108;p7"/>
          <p:cNvGrpSpPr/>
          <p:nvPr/>
        </p:nvGrpSpPr>
        <p:grpSpPr>
          <a:xfrm rot="-875025">
            <a:off x="8451638" y="3218441"/>
            <a:ext cx="636743" cy="2336666"/>
            <a:chOff x="8387443" y="3219338"/>
            <a:chExt cx="636730" cy="2336619"/>
          </a:xfrm>
        </p:grpSpPr>
        <p:sp>
          <p:nvSpPr>
            <p:cNvPr id="109" name="Google Shape;109;p7"/>
            <p:cNvSpPr/>
            <p:nvPr/>
          </p:nvSpPr>
          <p:spPr>
            <a:xfrm>
              <a:off x="8403773" y="5006057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8398330" y="4409729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7"/>
            <p:cNvSpPr/>
            <p:nvPr/>
          </p:nvSpPr>
          <p:spPr>
            <a:xfrm>
              <a:off x="8392886" y="3813115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8387443" y="3219338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" name="Google Shape;113;p7"/>
          <p:cNvGrpSpPr/>
          <p:nvPr/>
        </p:nvGrpSpPr>
        <p:grpSpPr>
          <a:xfrm rot="-397268">
            <a:off x="6745608" y="3258527"/>
            <a:ext cx="636711" cy="2329350"/>
            <a:chOff x="6809012" y="2928545"/>
            <a:chExt cx="636730" cy="2329421"/>
          </a:xfrm>
        </p:grpSpPr>
        <p:sp>
          <p:nvSpPr>
            <p:cNvPr id="114" name="Google Shape;114;p7"/>
            <p:cNvSpPr/>
            <p:nvPr/>
          </p:nvSpPr>
          <p:spPr>
            <a:xfrm>
              <a:off x="6825342" y="4708066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6819899" y="4111738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6814455" y="3515124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6809012" y="2928545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118;p7"/>
          <p:cNvGrpSpPr/>
          <p:nvPr/>
        </p:nvGrpSpPr>
        <p:grpSpPr>
          <a:xfrm rot="-481486">
            <a:off x="7328113" y="3477771"/>
            <a:ext cx="636725" cy="2329403"/>
            <a:chOff x="7331527" y="3217810"/>
            <a:chExt cx="636730" cy="2329421"/>
          </a:xfrm>
        </p:grpSpPr>
        <p:sp>
          <p:nvSpPr>
            <p:cNvPr id="119" name="Google Shape;119;p7"/>
            <p:cNvSpPr/>
            <p:nvPr/>
          </p:nvSpPr>
          <p:spPr>
            <a:xfrm>
              <a:off x="7347857" y="3811588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7"/>
            <p:cNvSpPr/>
            <p:nvPr/>
          </p:nvSpPr>
          <p:spPr>
            <a:xfrm>
              <a:off x="7347857" y="4997331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7"/>
            <p:cNvSpPr/>
            <p:nvPr/>
          </p:nvSpPr>
          <p:spPr>
            <a:xfrm>
              <a:off x="7342413" y="4400717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7"/>
            <p:cNvSpPr/>
            <p:nvPr/>
          </p:nvSpPr>
          <p:spPr>
            <a:xfrm>
              <a:off x="7331527" y="3217810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123;p7"/>
          <p:cNvGrpSpPr/>
          <p:nvPr/>
        </p:nvGrpSpPr>
        <p:grpSpPr>
          <a:xfrm rot="-157512">
            <a:off x="5662849" y="3325045"/>
            <a:ext cx="636698" cy="2329303"/>
            <a:chOff x="5765791" y="2941758"/>
            <a:chExt cx="636730" cy="2329421"/>
          </a:xfrm>
        </p:grpSpPr>
        <p:sp>
          <p:nvSpPr>
            <p:cNvPr id="124" name="Google Shape;124;p7"/>
            <p:cNvSpPr/>
            <p:nvPr/>
          </p:nvSpPr>
          <p:spPr>
            <a:xfrm>
              <a:off x="5782121" y="4721279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7"/>
            <p:cNvSpPr/>
            <p:nvPr/>
          </p:nvSpPr>
          <p:spPr>
            <a:xfrm>
              <a:off x="5776678" y="4124951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7"/>
            <p:cNvSpPr/>
            <p:nvPr/>
          </p:nvSpPr>
          <p:spPr>
            <a:xfrm>
              <a:off x="5771234" y="3528337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7"/>
            <p:cNvSpPr/>
            <p:nvPr/>
          </p:nvSpPr>
          <p:spPr>
            <a:xfrm>
              <a:off x="5765791" y="2941758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" name="Google Shape;128;p7"/>
          <p:cNvGrpSpPr/>
          <p:nvPr/>
        </p:nvGrpSpPr>
        <p:grpSpPr>
          <a:xfrm rot="-276683">
            <a:off x="6222887" y="3589422"/>
            <a:ext cx="636754" cy="2329508"/>
            <a:chOff x="6288306" y="3231023"/>
            <a:chExt cx="636730" cy="2329421"/>
          </a:xfrm>
        </p:grpSpPr>
        <p:sp>
          <p:nvSpPr>
            <p:cNvPr id="129" name="Google Shape;129;p7"/>
            <p:cNvSpPr/>
            <p:nvPr/>
          </p:nvSpPr>
          <p:spPr>
            <a:xfrm>
              <a:off x="6304636" y="3824801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7"/>
            <p:cNvSpPr/>
            <p:nvPr/>
          </p:nvSpPr>
          <p:spPr>
            <a:xfrm>
              <a:off x="6304636" y="5010544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7"/>
            <p:cNvSpPr/>
            <p:nvPr/>
          </p:nvSpPr>
          <p:spPr>
            <a:xfrm>
              <a:off x="6299192" y="4413930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7"/>
            <p:cNvSpPr/>
            <p:nvPr/>
          </p:nvSpPr>
          <p:spPr>
            <a:xfrm>
              <a:off x="6288306" y="3231023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7"/>
          <p:cNvGrpSpPr/>
          <p:nvPr/>
        </p:nvGrpSpPr>
        <p:grpSpPr>
          <a:xfrm rot="218097">
            <a:off x="4548118" y="3303470"/>
            <a:ext cx="639460" cy="2336366"/>
            <a:chOff x="4726201" y="2932739"/>
            <a:chExt cx="639452" cy="2336338"/>
          </a:xfrm>
        </p:grpSpPr>
        <p:sp>
          <p:nvSpPr>
            <p:cNvPr id="134" name="Google Shape;134;p7"/>
            <p:cNvSpPr/>
            <p:nvPr/>
          </p:nvSpPr>
          <p:spPr>
            <a:xfrm>
              <a:off x="4731645" y="3529353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4726201" y="2932739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4745253" y="4719177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7"/>
            <p:cNvSpPr/>
            <p:nvPr/>
          </p:nvSpPr>
          <p:spPr>
            <a:xfrm>
              <a:off x="4737088" y="4133164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8" name="Google Shape;138;p7"/>
          <p:cNvGrpSpPr/>
          <p:nvPr/>
        </p:nvGrpSpPr>
        <p:grpSpPr>
          <a:xfrm>
            <a:off x="5109173" y="3623350"/>
            <a:ext cx="636730" cy="2336619"/>
            <a:chOff x="5248716" y="3232038"/>
            <a:chExt cx="636730" cy="2336619"/>
          </a:xfrm>
        </p:grpSpPr>
        <p:sp>
          <p:nvSpPr>
            <p:cNvPr id="139" name="Google Shape;139;p7"/>
            <p:cNvSpPr/>
            <p:nvPr/>
          </p:nvSpPr>
          <p:spPr>
            <a:xfrm>
              <a:off x="5265046" y="5018757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5259603" y="4422429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5254159" y="3825815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7"/>
            <p:cNvSpPr/>
            <p:nvPr/>
          </p:nvSpPr>
          <p:spPr>
            <a:xfrm>
              <a:off x="5248716" y="3232038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3" name="Google Shape;143;p7"/>
          <p:cNvGrpSpPr/>
          <p:nvPr/>
        </p:nvGrpSpPr>
        <p:grpSpPr>
          <a:xfrm rot="535355">
            <a:off x="3442357" y="3177245"/>
            <a:ext cx="636731" cy="2329424"/>
            <a:chOff x="3670285" y="2941245"/>
            <a:chExt cx="636730" cy="2329421"/>
          </a:xfrm>
        </p:grpSpPr>
        <p:sp>
          <p:nvSpPr>
            <p:cNvPr id="144" name="Google Shape;144;p7"/>
            <p:cNvSpPr/>
            <p:nvPr/>
          </p:nvSpPr>
          <p:spPr>
            <a:xfrm>
              <a:off x="3686615" y="4720766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3681172" y="4124438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3675728" y="3527824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7"/>
            <p:cNvSpPr/>
            <p:nvPr/>
          </p:nvSpPr>
          <p:spPr>
            <a:xfrm>
              <a:off x="3670285" y="2941245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" name="Google Shape;148;p7"/>
          <p:cNvGrpSpPr/>
          <p:nvPr/>
        </p:nvGrpSpPr>
        <p:grpSpPr>
          <a:xfrm rot="456496">
            <a:off x="3939184" y="3537254"/>
            <a:ext cx="636732" cy="2329429"/>
            <a:chOff x="4192800" y="3230510"/>
            <a:chExt cx="636730" cy="2329421"/>
          </a:xfrm>
        </p:grpSpPr>
        <p:sp>
          <p:nvSpPr>
            <p:cNvPr id="149" name="Google Shape;149;p7"/>
            <p:cNvSpPr/>
            <p:nvPr/>
          </p:nvSpPr>
          <p:spPr>
            <a:xfrm>
              <a:off x="4209130" y="3824288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4209130" y="5010031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4203686" y="4413417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4192800" y="3230510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" name="Google Shape;153;p7"/>
          <p:cNvGrpSpPr/>
          <p:nvPr/>
        </p:nvGrpSpPr>
        <p:grpSpPr>
          <a:xfrm rot="774884">
            <a:off x="2350136" y="2981071"/>
            <a:ext cx="636728" cy="2329412"/>
            <a:chOff x="2627064" y="2954458"/>
            <a:chExt cx="636730" cy="2329421"/>
          </a:xfrm>
        </p:grpSpPr>
        <p:sp>
          <p:nvSpPr>
            <p:cNvPr id="154" name="Google Shape;154;p7"/>
            <p:cNvSpPr/>
            <p:nvPr/>
          </p:nvSpPr>
          <p:spPr>
            <a:xfrm>
              <a:off x="2643394" y="4733979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2637951" y="4137651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2632507" y="3541037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7"/>
            <p:cNvSpPr/>
            <p:nvPr/>
          </p:nvSpPr>
          <p:spPr>
            <a:xfrm>
              <a:off x="2627064" y="2954458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" name="Google Shape;158;p7"/>
          <p:cNvGrpSpPr/>
          <p:nvPr/>
        </p:nvGrpSpPr>
        <p:grpSpPr>
          <a:xfrm rot="632681">
            <a:off x="2846354" y="3358017"/>
            <a:ext cx="636722" cy="2329391"/>
            <a:chOff x="3149579" y="3243723"/>
            <a:chExt cx="636730" cy="2329421"/>
          </a:xfrm>
        </p:grpSpPr>
        <p:sp>
          <p:nvSpPr>
            <p:cNvPr id="159" name="Google Shape;159;p7"/>
            <p:cNvSpPr/>
            <p:nvPr/>
          </p:nvSpPr>
          <p:spPr>
            <a:xfrm>
              <a:off x="3165909" y="3837501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>
              <a:off x="3165909" y="5023244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>
              <a:off x="3160465" y="4426630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7"/>
            <p:cNvSpPr/>
            <p:nvPr/>
          </p:nvSpPr>
          <p:spPr>
            <a:xfrm>
              <a:off x="3149579" y="3243723"/>
              <a:ext cx="620400" cy="5499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3" name="Google Shape;163;p7"/>
          <p:cNvSpPr/>
          <p:nvPr/>
        </p:nvSpPr>
        <p:spPr>
          <a:xfrm>
            <a:off x="5530841" y="2655158"/>
            <a:ext cx="469800" cy="5604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7"/>
          <p:cNvSpPr/>
          <p:nvPr/>
        </p:nvSpPr>
        <p:spPr>
          <a:xfrm rot="10800000">
            <a:off x="2523554" y="5677279"/>
            <a:ext cx="469800" cy="5604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7"/>
          <p:cNvSpPr/>
          <p:nvPr/>
        </p:nvSpPr>
        <p:spPr>
          <a:xfrm rot="10800000">
            <a:off x="8761459" y="5618593"/>
            <a:ext cx="469800" cy="5604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7"/>
          <p:cNvSpPr txBox="1"/>
          <p:nvPr/>
        </p:nvSpPr>
        <p:spPr>
          <a:xfrm>
            <a:off x="4460535" y="5957485"/>
            <a:ext cx="2538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Stretching is uniform</a:t>
            </a:r>
            <a:endParaRPr/>
          </a:p>
        </p:txBody>
      </p:sp>
      <p:sp>
        <p:nvSpPr>
          <p:cNvPr id="167" name="Google Shape;167;p7"/>
          <p:cNvSpPr/>
          <p:nvPr/>
        </p:nvSpPr>
        <p:spPr>
          <a:xfrm rot="-4663302">
            <a:off x="3139901" y="5736157"/>
            <a:ext cx="215837" cy="288858"/>
          </a:xfrm>
          <a:prstGeom prst="triangle">
            <a:avLst>
              <a:gd fmla="val 50000" name="adj"/>
            </a:avLst>
          </a:prstGeom>
          <a:solidFill>
            <a:schemeClr val="dk1"/>
          </a:solidFill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7"/>
          <p:cNvSpPr/>
          <p:nvPr/>
        </p:nvSpPr>
        <p:spPr>
          <a:xfrm rot="4371024">
            <a:off x="8296182" y="5825217"/>
            <a:ext cx="215690" cy="288851"/>
          </a:xfrm>
          <a:prstGeom prst="triangle">
            <a:avLst>
              <a:gd fmla="val 50000" name="adj"/>
            </a:avLst>
          </a:prstGeom>
          <a:solidFill>
            <a:schemeClr val="dk1"/>
          </a:solidFill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7"/>
          <p:cNvSpPr txBox="1"/>
          <p:nvPr/>
        </p:nvSpPr>
        <p:spPr>
          <a:xfrm>
            <a:off x="9079970" y="1680047"/>
            <a:ext cx="30903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Keeps compressive strength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catastrophic cracking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Friction in interfaces dissipates energy – reduces damage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2e9c985474a_0_108"/>
          <p:cNvSpPr txBox="1"/>
          <p:nvPr>
            <p:ph type="title"/>
          </p:nvPr>
        </p:nvSpPr>
        <p:spPr>
          <a:xfrm>
            <a:off x="838200" y="867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Strength test</a:t>
            </a:r>
            <a:endParaRPr/>
          </a:p>
        </p:txBody>
      </p:sp>
      <p:sp>
        <p:nvSpPr>
          <p:cNvPr id="730" name="Google Shape;730;g2e9c985474a_0_108"/>
          <p:cNvSpPr txBox="1"/>
          <p:nvPr/>
        </p:nvSpPr>
        <p:spPr>
          <a:xfrm>
            <a:off x="6781800" y="1278425"/>
            <a:ext cx="51189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Rescor/PDMS Composite</a:t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731" name="Google Shape;731;g2e9c985474a_0_108" title="IMG_2988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1800" y="1891525"/>
            <a:ext cx="4572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g2e9c985474a_0_108" title="IMG_2968.MOV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7675" y="1891513"/>
            <a:ext cx="6370349" cy="3583321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g2e9c985474a_0_108"/>
          <p:cNvSpPr txBox="1"/>
          <p:nvPr/>
        </p:nvSpPr>
        <p:spPr>
          <a:xfrm>
            <a:off x="990975" y="1412425"/>
            <a:ext cx="51189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Rescor 780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2e9f2341cf3_0_17"/>
          <p:cNvSpPr txBox="1"/>
          <p:nvPr>
            <p:ph type="title"/>
          </p:nvPr>
        </p:nvSpPr>
        <p:spPr>
          <a:xfrm>
            <a:off x="838200" y="867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Strength test</a:t>
            </a:r>
            <a:endParaRPr/>
          </a:p>
        </p:txBody>
      </p:sp>
      <p:pic>
        <p:nvPicPr>
          <p:cNvPr id="740" name="Google Shape;740;g2e9f2341cf3_0_17"/>
          <p:cNvPicPr preferRelativeResize="0"/>
          <p:nvPr/>
        </p:nvPicPr>
        <p:blipFill rotWithShape="1">
          <a:blip r:embed="rId3">
            <a:alphaModFix/>
          </a:blip>
          <a:srcRect b="47475" l="67175" r="8766" t="22203"/>
          <a:stretch/>
        </p:blipFill>
        <p:spPr>
          <a:xfrm>
            <a:off x="0" y="2203300"/>
            <a:ext cx="4409052" cy="347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g2e9f2341cf3_0_17"/>
          <p:cNvPicPr preferRelativeResize="0"/>
          <p:nvPr/>
        </p:nvPicPr>
        <p:blipFill rotWithShape="1">
          <a:blip r:embed="rId4">
            <a:alphaModFix/>
          </a:blip>
          <a:srcRect b="47145" l="67689" r="10016" t="22409"/>
          <a:stretch/>
        </p:blipFill>
        <p:spPr>
          <a:xfrm>
            <a:off x="8191800" y="2381300"/>
            <a:ext cx="3860700" cy="3294925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g2e9f2341cf3_0_17"/>
          <p:cNvSpPr txBox="1"/>
          <p:nvPr/>
        </p:nvSpPr>
        <p:spPr>
          <a:xfrm>
            <a:off x="312075" y="1630550"/>
            <a:ext cx="39282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Pure PDMS (compression)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743" name="Google Shape;743;g2e9f2341cf3_0_17"/>
          <p:cNvSpPr txBox="1"/>
          <p:nvPr/>
        </p:nvSpPr>
        <p:spPr>
          <a:xfrm>
            <a:off x="8191800" y="1595750"/>
            <a:ext cx="51189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Rescor/PDMS Composite (compression)</a:t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744" name="Google Shape;744;g2e9f2341cf3_0_17" title="Screenshot 2024-06-26 at 10.51.20 AM.png"/>
          <p:cNvPicPr preferRelativeResize="0"/>
          <p:nvPr/>
        </p:nvPicPr>
        <p:blipFill rotWithShape="1">
          <a:blip r:embed="rId5">
            <a:alphaModFix/>
          </a:blip>
          <a:srcRect b="47911" l="67354" r="10244" t="24495"/>
          <a:stretch/>
        </p:blipFill>
        <p:spPr>
          <a:xfrm>
            <a:off x="4045750" y="2432888"/>
            <a:ext cx="4146048" cy="3191747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g2e9f2341cf3_0_17"/>
          <p:cNvSpPr txBox="1"/>
          <p:nvPr/>
        </p:nvSpPr>
        <p:spPr>
          <a:xfrm>
            <a:off x="4834100" y="1630550"/>
            <a:ext cx="2971800" cy="2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Rescor 780 (tensile)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746" name="Google Shape;746;g2e9f2341cf3_0_17"/>
          <p:cNvSpPr txBox="1"/>
          <p:nvPr/>
        </p:nvSpPr>
        <p:spPr>
          <a:xfrm>
            <a:off x="8772325" y="5714175"/>
            <a:ext cx="51189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E= 2.3 MPa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747" name="Google Shape;747;g2e9f2341cf3_0_17"/>
          <p:cNvSpPr txBox="1"/>
          <p:nvPr/>
        </p:nvSpPr>
        <p:spPr>
          <a:xfrm>
            <a:off x="388450" y="5817300"/>
            <a:ext cx="51189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E =</a:t>
            </a:r>
            <a:r>
              <a:rPr lang="en-US" sz="2800">
                <a:solidFill>
                  <a:schemeClr val="dk1"/>
                </a:solidFill>
              </a:rPr>
              <a:t> 2.2 MPa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748" name="Google Shape;748;g2e9f2341cf3_0_17"/>
          <p:cNvSpPr txBox="1"/>
          <p:nvPr/>
        </p:nvSpPr>
        <p:spPr>
          <a:xfrm>
            <a:off x="5277075" y="5714150"/>
            <a:ext cx="51189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E = 2.8 GPa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2e9c985474a_0_11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needs work</a:t>
            </a:r>
            <a:endParaRPr/>
          </a:p>
        </p:txBody>
      </p:sp>
      <p:sp>
        <p:nvSpPr>
          <p:cNvPr id="755" name="Google Shape;755;g2e9c985474a_0_118"/>
          <p:cNvSpPr txBox="1"/>
          <p:nvPr>
            <p:ph idx="1" type="body"/>
          </p:nvPr>
        </p:nvSpPr>
        <p:spPr>
          <a:xfrm>
            <a:off x="838200" y="1603600"/>
            <a:ext cx="10515600" cy="4933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Possible material replacement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Testing new molds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Continuing the emulsion experiments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New material structure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CAD Models: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https://cad.onshape.com/documents/c70dcdd9a68eff151ea94396/w/0b4fb648c1ffb01c523c78c7/e/a9e01e084043daa1a3dbf910?renderMode=0&amp;uiState=6684cd534cfa295e9f2f780c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Github Repository: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https://github.com/CooperWang0912/Weitz-Lab/tree/main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The idea – high volume fraction granular materials</a:t>
            </a:r>
            <a:endParaRPr/>
          </a:p>
        </p:txBody>
      </p:sp>
      <p:sp>
        <p:nvSpPr>
          <p:cNvPr id="175" name="Google Shape;175;p8"/>
          <p:cNvSpPr txBox="1"/>
          <p:nvPr/>
        </p:nvSpPr>
        <p:spPr>
          <a:xfrm>
            <a:off x="9079970" y="1680047"/>
            <a:ext cx="3090357" cy="5262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Keeps strong compressive strength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catastrophic cracking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Friction in interfaces dissipates energy – reduces damage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Steel reinforcements adds tensile strength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8"/>
          <p:cNvSpPr/>
          <p:nvPr/>
        </p:nvSpPr>
        <p:spPr>
          <a:xfrm>
            <a:off x="7347857" y="3811588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8"/>
          <p:cNvSpPr/>
          <p:nvPr/>
        </p:nvSpPr>
        <p:spPr>
          <a:xfrm>
            <a:off x="7870372" y="3516653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8"/>
          <p:cNvSpPr/>
          <p:nvPr/>
        </p:nvSpPr>
        <p:spPr>
          <a:xfrm>
            <a:off x="7864928" y="2920039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8"/>
          <p:cNvSpPr/>
          <p:nvPr/>
        </p:nvSpPr>
        <p:spPr>
          <a:xfrm>
            <a:off x="6825342" y="4708066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8"/>
          <p:cNvSpPr/>
          <p:nvPr/>
        </p:nvSpPr>
        <p:spPr>
          <a:xfrm>
            <a:off x="7347857" y="4997331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8"/>
          <p:cNvSpPr/>
          <p:nvPr/>
        </p:nvSpPr>
        <p:spPr>
          <a:xfrm>
            <a:off x="7342413" y="4400717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8"/>
          <p:cNvSpPr/>
          <p:nvPr/>
        </p:nvSpPr>
        <p:spPr>
          <a:xfrm>
            <a:off x="6819899" y="4111738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8"/>
          <p:cNvSpPr/>
          <p:nvPr/>
        </p:nvSpPr>
        <p:spPr>
          <a:xfrm>
            <a:off x="6814455" y="3515124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8"/>
          <p:cNvSpPr/>
          <p:nvPr/>
        </p:nvSpPr>
        <p:spPr>
          <a:xfrm>
            <a:off x="8403773" y="5006057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8"/>
          <p:cNvSpPr/>
          <p:nvPr/>
        </p:nvSpPr>
        <p:spPr>
          <a:xfrm>
            <a:off x="7883980" y="4706477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8"/>
          <p:cNvSpPr/>
          <p:nvPr/>
        </p:nvSpPr>
        <p:spPr>
          <a:xfrm>
            <a:off x="7875815" y="4120464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8"/>
          <p:cNvSpPr/>
          <p:nvPr/>
        </p:nvSpPr>
        <p:spPr>
          <a:xfrm>
            <a:off x="8398330" y="4409729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8"/>
          <p:cNvSpPr/>
          <p:nvPr/>
        </p:nvSpPr>
        <p:spPr>
          <a:xfrm>
            <a:off x="8392886" y="3813115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8"/>
          <p:cNvSpPr/>
          <p:nvPr/>
        </p:nvSpPr>
        <p:spPr>
          <a:xfrm>
            <a:off x="8387443" y="3219338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8"/>
          <p:cNvSpPr/>
          <p:nvPr/>
        </p:nvSpPr>
        <p:spPr>
          <a:xfrm>
            <a:off x="6809012" y="2928545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8"/>
          <p:cNvSpPr/>
          <p:nvPr/>
        </p:nvSpPr>
        <p:spPr>
          <a:xfrm>
            <a:off x="7331527" y="3217810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8"/>
          <p:cNvSpPr/>
          <p:nvPr/>
        </p:nvSpPr>
        <p:spPr>
          <a:xfrm>
            <a:off x="6304636" y="3824801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8"/>
          <p:cNvSpPr/>
          <p:nvPr/>
        </p:nvSpPr>
        <p:spPr>
          <a:xfrm>
            <a:off x="5782121" y="4721279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8"/>
          <p:cNvSpPr/>
          <p:nvPr/>
        </p:nvSpPr>
        <p:spPr>
          <a:xfrm>
            <a:off x="6304636" y="5010544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8"/>
          <p:cNvSpPr/>
          <p:nvPr/>
        </p:nvSpPr>
        <p:spPr>
          <a:xfrm>
            <a:off x="6299192" y="4413930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8"/>
          <p:cNvSpPr/>
          <p:nvPr/>
        </p:nvSpPr>
        <p:spPr>
          <a:xfrm>
            <a:off x="5776678" y="4124951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8"/>
          <p:cNvSpPr/>
          <p:nvPr/>
        </p:nvSpPr>
        <p:spPr>
          <a:xfrm>
            <a:off x="5771234" y="3528337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8"/>
          <p:cNvSpPr/>
          <p:nvPr/>
        </p:nvSpPr>
        <p:spPr>
          <a:xfrm>
            <a:off x="5765791" y="2941758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8"/>
          <p:cNvSpPr/>
          <p:nvPr/>
        </p:nvSpPr>
        <p:spPr>
          <a:xfrm>
            <a:off x="6288306" y="3231023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8"/>
          <p:cNvSpPr/>
          <p:nvPr/>
        </p:nvSpPr>
        <p:spPr>
          <a:xfrm>
            <a:off x="4209130" y="3824288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8"/>
          <p:cNvSpPr/>
          <p:nvPr/>
        </p:nvSpPr>
        <p:spPr>
          <a:xfrm>
            <a:off x="4731645" y="3529353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8"/>
          <p:cNvSpPr/>
          <p:nvPr/>
        </p:nvSpPr>
        <p:spPr>
          <a:xfrm>
            <a:off x="4726201" y="2932739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8"/>
          <p:cNvSpPr/>
          <p:nvPr/>
        </p:nvSpPr>
        <p:spPr>
          <a:xfrm>
            <a:off x="3686615" y="4720766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8"/>
          <p:cNvSpPr/>
          <p:nvPr/>
        </p:nvSpPr>
        <p:spPr>
          <a:xfrm>
            <a:off x="4209130" y="5010031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8"/>
          <p:cNvSpPr/>
          <p:nvPr/>
        </p:nvSpPr>
        <p:spPr>
          <a:xfrm>
            <a:off x="4203686" y="4413417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8"/>
          <p:cNvSpPr/>
          <p:nvPr/>
        </p:nvSpPr>
        <p:spPr>
          <a:xfrm>
            <a:off x="3681172" y="4124438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8"/>
          <p:cNvSpPr/>
          <p:nvPr/>
        </p:nvSpPr>
        <p:spPr>
          <a:xfrm>
            <a:off x="3675728" y="3527824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8"/>
          <p:cNvSpPr/>
          <p:nvPr/>
        </p:nvSpPr>
        <p:spPr>
          <a:xfrm>
            <a:off x="5265046" y="5018757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8"/>
          <p:cNvSpPr/>
          <p:nvPr/>
        </p:nvSpPr>
        <p:spPr>
          <a:xfrm>
            <a:off x="4745253" y="4719177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8"/>
          <p:cNvSpPr/>
          <p:nvPr/>
        </p:nvSpPr>
        <p:spPr>
          <a:xfrm>
            <a:off x="4737088" y="4133164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8"/>
          <p:cNvSpPr/>
          <p:nvPr/>
        </p:nvSpPr>
        <p:spPr>
          <a:xfrm>
            <a:off x="5259603" y="4422429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8"/>
          <p:cNvSpPr/>
          <p:nvPr/>
        </p:nvSpPr>
        <p:spPr>
          <a:xfrm>
            <a:off x="5254159" y="3825815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8"/>
          <p:cNvSpPr/>
          <p:nvPr/>
        </p:nvSpPr>
        <p:spPr>
          <a:xfrm>
            <a:off x="5248716" y="3232038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8"/>
          <p:cNvSpPr/>
          <p:nvPr/>
        </p:nvSpPr>
        <p:spPr>
          <a:xfrm>
            <a:off x="3670285" y="2941245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8"/>
          <p:cNvSpPr/>
          <p:nvPr/>
        </p:nvSpPr>
        <p:spPr>
          <a:xfrm>
            <a:off x="4192800" y="3230510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8"/>
          <p:cNvSpPr/>
          <p:nvPr/>
        </p:nvSpPr>
        <p:spPr>
          <a:xfrm>
            <a:off x="3165909" y="3837501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8"/>
          <p:cNvSpPr/>
          <p:nvPr/>
        </p:nvSpPr>
        <p:spPr>
          <a:xfrm>
            <a:off x="2643394" y="4733979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8"/>
          <p:cNvSpPr/>
          <p:nvPr/>
        </p:nvSpPr>
        <p:spPr>
          <a:xfrm>
            <a:off x="3165909" y="5023244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8"/>
          <p:cNvSpPr/>
          <p:nvPr/>
        </p:nvSpPr>
        <p:spPr>
          <a:xfrm>
            <a:off x="3160465" y="4426630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8"/>
          <p:cNvSpPr/>
          <p:nvPr/>
        </p:nvSpPr>
        <p:spPr>
          <a:xfrm>
            <a:off x="2637951" y="4137651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8"/>
          <p:cNvSpPr/>
          <p:nvPr/>
        </p:nvSpPr>
        <p:spPr>
          <a:xfrm>
            <a:off x="2632507" y="3541037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8"/>
          <p:cNvSpPr/>
          <p:nvPr/>
        </p:nvSpPr>
        <p:spPr>
          <a:xfrm>
            <a:off x="2627064" y="2954458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8"/>
          <p:cNvSpPr/>
          <p:nvPr/>
        </p:nvSpPr>
        <p:spPr>
          <a:xfrm>
            <a:off x="3149579" y="3243723"/>
            <a:ext cx="620486" cy="549955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C000"/>
          </a:soli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8"/>
          <p:cNvSpPr/>
          <p:nvPr/>
        </p:nvSpPr>
        <p:spPr>
          <a:xfrm>
            <a:off x="5530841" y="2363058"/>
            <a:ext cx="469900" cy="560388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8"/>
          <p:cNvSpPr/>
          <p:nvPr/>
        </p:nvSpPr>
        <p:spPr>
          <a:xfrm rot="10800000">
            <a:off x="2783093" y="5639689"/>
            <a:ext cx="469900" cy="560388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8"/>
          <p:cNvSpPr/>
          <p:nvPr/>
        </p:nvSpPr>
        <p:spPr>
          <a:xfrm rot="10800000">
            <a:off x="8504466" y="5598922"/>
            <a:ext cx="469900" cy="560388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8"/>
          <p:cNvSpPr/>
          <p:nvPr/>
        </p:nvSpPr>
        <p:spPr>
          <a:xfrm flipH="1" rot="10800000">
            <a:off x="2783093" y="4896075"/>
            <a:ext cx="5978522" cy="45719"/>
          </a:xfrm>
          <a:prstGeom prst="rect">
            <a:avLst/>
          </a:prstGeom>
          <a:solidFill>
            <a:srgbClr val="3A3A3A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8"/>
          <p:cNvSpPr/>
          <p:nvPr/>
        </p:nvSpPr>
        <p:spPr>
          <a:xfrm flipH="1" rot="-5400000">
            <a:off x="2609915" y="4050186"/>
            <a:ext cx="1658642" cy="45719"/>
          </a:xfrm>
          <a:prstGeom prst="rect">
            <a:avLst/>
          </a:prstGeom>
          <a:solidFill>
            <a:srgbClr val="3A3A3A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8"/>
          <p:cNvSpPr/>
          <p:nvPr/>
        </p:nvSpPr>
        <p:spPr>
          <a:xfrm flipH="1" rot="-5400000">
            <a:off x="3983317" y="4035421"/>
            <a:ext cx="1658642" cy="45719"/>
          </a:xfrm>
          <a:prstGeom prst="rect">
            <a:avLst/>
          </a:prstGeom>
          <a:solidFill>
            <a:srgbClr val="3A3A3A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8"/>
          <p:cNvSpPr/>
          <p:nvPr/>
        </p:nvSpPr>
        <p:spPr>
          <a:xfrm flipH="1" rot="-5400000">
            <a:off x="5356719" y="4053906"/>
            <a:ext cx="1658642" cy="45719"/>
          </a:xfrm>
          <a:prstGeom prst="rect">
            <a:avLst/>
          </a:prstGeom>
          <a:solidFill>
            <a:srgbClr val="3A3A3A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8"/>
          <p:cNvSpPr/>
          <p:nvPr/>
        </p:nvSpPr>
        <p:spPr>
          <a:xfrm flipH="1" rot="-5400000">
            <a:off x="6730121" y="4039141"/>
            <a:ext cx="1658642" cy="45719"/>
          </a:xfrm>
          <a:prstGeom prst="rect">
            <a:avLst/>
          </a:prstGeom>
          <a:solidFill>
            <a:srgbClr val="3A3A3A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379" y="310911"/>
            <a:ext cx="7789400" cy="640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9"/>
          <p:cNvSpPr txBox="1"/>
          <p:nvPr/>
        </p:nvSpPr>
        <p:spPr>
          <a:xfrm>
            <a:off x="8281947" y="2843829"/>
            <a:ext cx="3090357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Expensive to manufacture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Expensive to assemble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Difficult to reinforce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9"/>
          <p:cNvSpPr txBox="1"/>
          <p:nvPr/>
        </p:nvSpPr>
        <p:spPr>
          <a:xfrm>
            <a:off x="7905779" y="1221978"/>
            <a:ext cx="4169843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Blocks are individually machined and assembled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The idea – compressed frozen emulsions</a:t>
            </a:r>
            <a:endParaRPr/>
          </a:p>
        </p:txBody>
      </p:sp>
      <p:cxnSp>
        <p:nvCxnSpPr>
          <p:cNvPr id="245" name="Google Shape;245;p12"/>
          <p:cNvCxnSpPr/>
          <p:nvPr/>
        </p:nvCxnSpPr>
        <p:spPr>
          <a:xfrm>
            <a:off x="1068970" y="2060962"/>
            <a:ext cx="0" cy="2344335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6" name="Google Shape;246;p12"/>
          <p:cNvCxnSpPr/>
          <p:nvPr/>
        </p:nvCxnSpPr>
        <p:spPr>
          <a:xfrm>
            <a:off x="2991177" y="2044710"/>
            <a:ext cx="0" cy="2344335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7" name="Google Shape;247;p12"/>
          <p:cNvCxnSpPr/>
          <p:nvPr/>
        </p:nvCxnSpPr>
        <p:spPr>
          <a:xfrm>
            <a:off x="1068970" y="4372793"/>
            <a:ext cx="1951703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8" name="Google Shape;248;p12"/>
          <p:cNvCxnSpPr/>
          <p:nvPr/>
        </p:nvCxnSpPr>
        <p:spPr>
          <a:xfrm>
            <a:off x="1039474" y="2616156"/>
            <a:ext cx="1951703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49" name="Google Shape;249;p12"/>
          <p:cNvGrpSpPr/>
          <p:nvPr/>
        </p:nvGrpSpPr>
        <p:grpSpPr>
          <a:xfrm>
            <a:off x="1255783" y="2485719"/>
            <a:ext cx="1661660" cy="221568"/>
            <a:chOff x="5742039" y="2961480"/>
            <a:chExt cx="1661660" cy="221568"/>
          </a:xfrm>
        </p:grpSpPr>
        <p:cxnSp>
          <p:nvCxnSpPr>
            <p:cNvPr id="250" name="Google Shape;250;p12"/>
            <p:cNvCxnSpPr/>
            <p:nvPr/>
          </p:nvCxnSpPr>
          <p:spPr>
            <a:xfrm>
              <a:off x="5742039" y="2961480"/>
              <a:ext cx="0" cy="221568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51" name="Google Shape;251;p12"/>
            <p:cNvCxnSpPr/>
            <p:nvPr/>
          </p:nvCxnSpPr>
          <p:spPr>
            <a:xfrm>
              <a:off x="5869859" y="2961480"/>
              <a:ext cx="0" cy="221568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52" name="Google Shape;252;p12"/>
            <p:cNvCxnSpPr/>
            <p:nvPr/>
          </p:nvCxnSpPr>
          <p:spPr>
            <a:xfrm>
              <a:off x="5997679" y="2961480"/>
              <a:ext cx="0" cy="221568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53" name="Google Shape;253;p12"/>
            <p:cNvCxnSpPr/>
            <p:nvPr/>
          </p:nvCxnSpPr>
          <p:spPr>
            <a:xfrm>
              <a:off x="6125499" y="2961480"/>
              <a:ext cx="0" cy="221568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54" name="Google Shape;254;p12"/>
            <p:cNvCxnSpPr/>
            <p:nvPr/>
          </p:nvCxnSpPr>
          <p:spPr>
            <a:xfrm>
              <a:off x="6253319" y="2961480"/>
              <a:ext cx="0" cy="221568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55" name="Google Shape;255;p12"/>
            <p:cNvCxnSpPr/>
            <p:nvPr/>
          </p:nvCxnSpPr>
          <p:spPr>
            <a:xfrm>
              <a:off x="6381139" y="2961480"/>
              <a:ext cx="0" cy="221568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56" name="Google Shape;256;p12"/>
            <p:cNvCxnSpPr/>
            <p:nvPr/>
          </p:nvCxnSpPr>
          <p:spPr>
            <a:xfrm>
              <a:off x="6508959" y="2961480"/>
              <a:ext cx="0" cy="221568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57" name="Google Shape;257;p12"/>
            <p:cNvCxnSpPr/>
            <p:nvPr/>
          </p:nvCxnSpPr>
          <p:spPr>
            <a:xfrm>
              <a:off x="6636779" y="2961480"/>
              <a:ext cx="0" cy="221568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58" name="Google Shape;258;p12"/>
            <p:cNvCxnSpPr/>
            <p:nvPr/>
          </p:nvCxnSpPr>
          <p:spPr>
            <a:xfrm>
              <a:off x="6764599" y="2961480"/>
              <a:ext cx="0" cy="221568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59" name="Google Shape;259;p12"/>
            <p:cNvCxnSpPr/>
            <p:nvPr/>
          </p:nvCxnSpPr>
          <p:spPr>
            <a:xfrm>
              <a:off x="6892419" y="2961480"/>
              <a:ext cx="0" cy="221568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60" name="Google Shape;260;p12"/>
            <p:cNvCxnSpPr/>
            <p:nvPr/>
          </p:nvCxnSpPr>
          <p:spPr>
            <a:xfrm>
              <a:off x="7020239" y="2961480"/>
              <a:ext cx="0" cy="221568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61" name="Google Shape;261;p12"/>
            <p:cNvCxnSpPr/>
            <p:nvPr/>
          </p:nvCxnSpPr>
          <p:spPr>
            <a:xfrm>
              <a:off x="7148059" y="2961480"/>
              <a:ext cx="0" cy="221568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62" name="Google Shape;262;p12"/>
            <p:cNvCxnSpPr/>
            <p:nvPr/>
          </p:nvCxnSpPr>
          <p:spPr>
            <a:xfrm>
              <a:off x="7275879" y="2961480"/>
              <a:ext cx="0" cy="221568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63" name="Google Shape;263;p12"/>
            <p:cNvCxnSpPr/>
            <p:nvPr/>
          </p:nvCxnSpPr>
          <p:spPr>
            <a:xfrm>
              <a:off x="7403699" y="2961480"/>
              <a:ext cx="0" cy="221568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64" name="Google Shape;264;p12"/>
          <p:cNvSpPr/>
          <p:nvPr/>
        </p:nvSpPr>
        <p:spPr>
          <a:xfrm>
            <a:off x="1098467" y="2642174"/>
            <a:ext cx="1863209" cy="169811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2"/>
          <p:cNvSpPr/>
          <p:nvPr/>
        </p:nvSpPr>
        <p:spPr>
          <a:xfrm>
            <a:off x="1388808" y="2897884"/>
            <a:ext cx="265176" cy="265176"/>
          </a:xfrm>
          <a:prstGeom prst="ellipse">
            <a:avLst/>
          </a:prstGeom>
          <a:solidFill>
            <a:srgbClr val="FFC00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2"/>
          <p:cNvSpPr/>
          <p:nvPr/>
        </p:nvSpPr>
        <p:spPr>
          <a:xfrm>
            <a:off x="1796709" y="3084289"/>
            <a:ext cx="265176" cy="265176"/>
          </a:xfrm>
          <a:prstGeom prst="ellipse">
            <a:avLst/>
          </a:prstGeom>
          <a:solidFill>
            <a:srgbClr val="FFC00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2"/>
          <p:cNvSpPr/>
          <p:nvPr/>
        </p:nvSpPr>
        <p:spPr>
          <a:xfrm>
            <a:off x="2231712" y="2870505"/>
            <a:ext cx="265176" cy="265176"/>
          </a:xfrm>
          <a:prstGeom prst="ellipse">
            <a:avLst/>
          </a:prstGeom>
          <a:solidFill>
            <a:srgbClr val="FFC00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2"/>
          <p:cNvSpPr/>
          <p:nvPr/>
        </p:nvSpPr>
        <p:spPr>
          <a:xfrm>
            <a:off x="2429670" y="3229299"/>
            <a:ext cx="265176" cy="265176"/>
          </a:xfrm>
          <a:prstGeom prst="ellipse">
            <a:avLst/>
          </a:prstGeom>
          <a:solidFill>
            <a:srgbClr val="FFC00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2"/>
          <p:cNvSpPr/>
          <p:nvPr/>
        </p:nvSpPr>
        <p:spPr>
          <a:xfrm>
            <a:off x="2064284" y="3579242"/>
            <a:ext cx="265176" cy="265176"/>
          </a:xfrm>
          <a:prstGeom prst="ellipse">
            <a:avLst/>
          </a:prstGeom>
          <a:solidFill>
            <a:srgbClr val="FFC00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2"/>
          <p:cNvSpPr/>
          <p:nvPr/>
        </p:nvSpPr>
        <p:spPr>
          <a:xfrm>
            <a:off x="1413249" y="3374822"/>
            <a:ext cx="265176" cy="265176"/>
          </a:xfrm>
          <a:prstGeom prst="ellipse">
            <a:avLst/>
          </a:prstGeom>
          <a:solidFill>
            <a:srgbClr val="FFC00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2"/>
          <p:cNvSpPr/>
          <p:nvPr/>
        </p:nvSpPr>
        <p:spPr>
          <a:xfrm>
            <a:off x="1221519" y="3884798"/>
            <a:ext cx="265176" cy="265176"/>
          </a:xfrm>
          <a:prstGeom prst="ellipse">
            <a:avLst/>
          </a:prstGeom>
          <a:solidFill>
            <a:srgbClr val="FFC00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12"/>
          <p:cNvSpPr/>
          <p:nvPr/>
        </p:nvSpPr>
        <p:spPr>
          <a:xfrm>
            <a:off x="1133323" y="3169574"/>
            <a:ext cx="265176" cy="265176"/>
          </a:xfrm>
          <a:prstGeom prst="ellipse">
            <a:avLst/>
          </a:prstGeom>
          <a:solidFill>
            <a:srgbClr val="FFC00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2"/>
          <p:cNvSpPr/>
          <p:nvPr/>
        </p:nvSpPr>
        <p:spPr>
          <a:xfrm>
            <a:off x="1698332" y="3639998"/>
            <a:ext cx="265176" cy="265176"/>
          </a:xfrm>
          <a:prstGeom prst="ellipse">
            <a:avLst/>
          </a:prstGeom>
          <a:solidFill>
            <a:srgbClr val="FFC00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2"/>
          <p:cNvSpPr/>
          <p:nvPr/>
        </p:nvSpPr>
        <p:spPr>
          <a:xfrm>
            <a:off x="1990893" y="3946750"/>
            <a:ext cx="265176" cy="265176"/>
          </a:xfrm>
          <a:prstGeom prst="ellipse">
            <a:avLst/>
          </a:prstGeom>
          <a:solidFill>
            <a:srgbClr val="FFC00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2"/>
          <p:cNvSpPr/>
          <p:nvPr/>
        </p:nvSpPr>
        <p:spPr>
          <a:xfrm>
            <a:off x="2496888" y="3681574"/>
            <a:ext cx="265176" cy="265176"/>
          </a:xfrm>
          <a:prstGeom prst="ellipse">
            <a:avLst/>
          </a:prstGeom>
          <a:solidFill>
            <a:srgbClr val="FFC00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2"/>
          <p:cNvSpPr/>
          <p:nvPr/>
        </p:nvSpPr>
        <p:spPr>
          <a:xfrm>
            <a:off x="2076635" y="3244176"/>
            <a:ext cx="265176" cy="265176"/>
          </a:xfrm>
          <a:prstGeom prst="ellipse">
            <a:avLst/>
          </a:prstGeom>
          <a:solidFill>
            <a:srgbClr val="FFC00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2"/>
          <p:cNvSpPr/>
          <p:nvPr/>
        </p:nvSpPr>
        <p:spPr>
          <a:xfrm>
            <a:off x="1890115" y="2762242"/>
            <a:ext cx="265176" cy="265176"/>
          </a:xfrm>
          <a:prstGeom prst="ellipse">
            <a:avLst/>
          </a:prstGeom>
          <a:solidFill>
            <a:srgbClr val="FFC00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12"/>
          <p:cNvSpPr/>
          <p:nvPr/>
        </p:nvSpPr>
        <p:spPr>
          <a:xfrm>
            <a:off x="1114850" y="2680580"/>
            <a:ext cx="265176" cy="265176"/>
          </a:xfrm>
          <a:prstGeom prst="ellipse">
            <a:avLst/>
          </a:prstGeom>
          <a:solidFill>
            <a:srgbClr val="FFC00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2"/>
          <p:cNvSpPr/>
          <p:nvPr/>
        </p:nvSpPr>
        <p:spPr>
          <a:xfrm>
            <a:off x="2361552" y="3962696"/>
            <a:ext cx="265176" cy="265176"/>
          </a:xfrm>
          <a:prstGeom prst="ellipse">
            <a:avLst/>
          </a:prstGeom>
          <a:solidFill>
            <a:srgbClr val="FFC00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2"/>
          <p:cNvSpPr/>
          <p:nvPr/>
        </p:nvSpPr>
        <p:spPr>
          <a:xfrm>
            <a:off x="1550892" y="3977006"/>
            <a:ext cx="265176" cy="265176"/>
          </a:xfrm>
          <a:prstGeom prst="ellipse">
            <a:avLst/>
          </a:prstGeom>
          <a:solidFill>
            <a:srgbClr val="FFC00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2"/>
          <p:cNvSpPr/>
          <p:nvPr/>
        </p:nvSpPr>
        <p:spPr>
          <a:xfrm>
            <a:off x="1140650" y="3557872"/>
            <a:ext cx="265176" cy="265176"/>
          </a:xfrm>
          <a:prstGeom prst="ellipse">
            <a:avLst/>
          </a:prstGeom>
          <a:solidFill>
            <a:srgbClr val="FFC00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2"/>
          <p:cNvSpPr/>
          <p:nvPr/>
        </p:nvSpPr>
        <p:spPr>
          <a:xfrm>
            <a:off x="2607716" y="2795812"/>
            <a:ext cx="265176" cy="265176"/>
          </a:xfrm>
          <a:prstGeom prst="ellipse">
            <a:avLst/>
          </a:prstGeom>
          <a:solidFill>
            <a:srgbClr val="FFC00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2"/>
          <p:cNvSpPr/>
          <p:nvPr/>
        </p:nvSpPr>
        <p:spPr>
          <a:xfrm>
            <a:off x="1592759" y="2669998"/>
            <a:ext cx="265176" cy="265176"/>
          </a:xfrm>
          <a:prstGeom prst="ellipse">
            <a:avLst/>
          </a:prstGeom>
          <a:solidFill>
            <a:srgbClr val="FFC00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2"/>
          <p:cNvSpPr/>
          <p:nvPr/>
        </p:nvSpPr>
        <p:spPr>
          <a:xfrm>
            <a:off x="2667823" y="3393709"/>
            <a:ext cx="265176" cy="265176"/>
          </a:xfrm>
          <a:prstGeom prst="ellipse">
            <a:avLst/>
          </a:prstGeom>
          <a:solidFill>
            <a:srgbClr val="FFC00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2"/>
          <p:cNvSpPr/>
          <p:nvPr/>
        </p:nvSpPr>
        <p:spPr>
          <a:xfrm>
            <a:off x="2673092" y="3953870"/>
            <a:ext cx="265176" cy="265176"/>
          </a:xfrm>
          <a:prstGeom prst="ellipse">
            <a:avLst/>
          </a:prstGeom>
          <a:solidFill>
            <a:srgbClr val="FFC00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6" name="Google Shape;286;p12"/>
          <p:cNvCxnSpPr/>
          <p:nvPr/>
        </p:nvCxnSpPr>
        <p:spPr>
          <a:xfrm>
            <a:off x="2015325" y="1989701"/>
            <a:ext cx="0" cy="603827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7" name="Google Shape;287;p12"/>
          <p:cNvCxnSpPr/>
          <p:nvPr/>
        </p:nvCxnSpPr>
        <p:spPr>
          <a:xfrm>
            <a:off x="1486695" y="1989701"/>
            <a:ext cx="0" cy="496018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88" name="Google Shape;288;p12"/>
          <p:cNvCxnSpPr/>
          <p:nvPr/>
        </p:nvCxnSpPr>
        <p:spPr>
          <a:xfrm>
            <a:off x="2496888" y="1989701"/>
            <a:ext cx="0" cy="496018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grpSp>
        <p:nvGrpSpPr>
          <p:cNvPr id="289" name="Google Shape;289;p12"/>
          <p:cNvGrpSpPr/>
          <p:nvPr/>
        </p:nvGrpSpPr>
        <p:grpSpPr>
          <a:xfrm>
            <a:off x="6073059" y="2057131"/>
            <a:ext cx="2410457" cy="2368877"/>
            <a:chOff x="6073059" y="2057131"/>
            <a:chExt cx="2410457" cy="2368877"/>
          </a:xfrm>
        </p:grpSpPr>
        <p:cxnSp>
          <p:nvCxnSpPr>
            <p:cNvPr id="290" name="Google Shape;290;p12"/>
            <p:cNvCxnSpPr/>
            <p:nvPr/>
          </p:nvCxnSpPr>
          <p:spPr>
            <a:xfrm>
              <a:off x="6073059" y="3528508"/>
              <a:ext cx="1951703" cy="0"/>
            </a:xfrm>
            <a:prstGeom prst="straightConnector1">
              <a:avLst/>
            </a:prstGeom>
            <a:noFill/>
            <a:ln cap="flat" cmpd="sng" w="762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grpSp>
          <p:nvGrpSpPr>
            <p:cNvPr id="291" name="Google Shape;291;p12"/>
            <p:cNvGrpSpPr/>
            <p:nvPr/>
          </p:nvGrpSpPr>
          <p:grpSpPr>
            <a:xfrm>
              <a:off x="6289368" y="3380599"/>
              <a:ext cx="1661660" cy="221568"/>
              <a:chOff x="5742039" y="2961480"/>
              <a:chExt cx="1661660" cy="221568"/>
            </a:xfrm>
          </p:grpSpPr>
          <p:cxnSp>
            <p:nvCxnSpPr>
              <p:cNvPr id="292" name="Google Shape;292;p12"/>
              <p:cNvCxnSpPr/>
              <p:nvPr/>
            </p:nvCxnSpPr>
            <p:spPr>
              <a:xfrm>
                <a:off x="574203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93" name="Google Shape;293;p12"/>
              <p:cNvCxnSpPr/>
              <p:nvPr/>
            </p:nvCxnSpPr>
            <p:spPr>
              <a:xfrm>
                <a:off x="586985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94" name="Google Shape;294;p12"/>
              <p:cNvCxnSpPr/>
              <p:nvPr/>
            </p:nvCxnSpPr>
            <p:spPr>
              <a:xfrm>
                <a:off x="599767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95" name="Google Shape;295;p12"/>
              <p:cNvCxnSpPr/>
              <p:nvPr/>
            </p:nvCxnSpPr>
            <p:spPr>
              <a:xfrm>
                <a:off x="612549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96" name="Google Shape;296;p12"/>
              <p:cNvCxnSpPr/>
              <p:nvPr/>
            </p:nvCxnSpPr>
            <p:spPr>
              <a:xfrm>
                <a:off x="625331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97" name="Google Shape;297;p12"/>
              <p:cNvCxnSpPr/>
              <p:nvPr/>
            </p:nvCxnSpPr>
            <p:spPr>
              <a:xfrm>
                <a:off x="638113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98" name="Google Shape;298;p12"/>
              <p:cNvCxnSpPr/>
              <p:nvPr/>
            </p:nvCxnSpPr>
            <p:spPr>
              <a:xfrm>
                <a:off x="650895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99" name="Google Shape;299;p12"/>
              <p:cNvCxnSpPr/>
              <p:nvPr/>
            </p:nvCxnSpPr>
            <p:spPr>
              <a:xfrm>
                <a:off x="663677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00" name="Google Shape;300;p12"/>
              <p:cNvCxnSpPr/>
              <p:nvPr/>
            </p:nvCxnSpPr>
            <p:spPr>
              <a:xfrm>
                <a:off x="676459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01" name="Google Shape;301;p12"/>
              <p:cNvCxnSpPr/>
              <p:nvPr/>
            </p:nvCxnSpPr>
            <p:spPr>
              <a:xfrm>
                <a:off x="689241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02" name="Google Shape;302;p12"/>
              <p:cNvCxnSpPr/>
              <p:nvPr/>
            </p:nvCxnSpPr>
            <p:spPr>
              <a:xfrm>
                <a:off x="702023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03" name="Google Shape;303;p12"/>
              <p:cNvCxnSpPr/>
              <p:nvPr/>
            </p:nvCxnSpPr>
            <p:spPr>
              <a:xfrm>
                <a:off x="714805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04" name="Google Shape;304;p12"/>
              <p:cNvCxnSpPr/>
              <p:nvPr/>
            </p:nvCxnSpPr>
            <p:spPr>
              <a:xfrm>
                <a:off x="727587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05" name="Google Shape;305;p12"/>
              <p:cNvCxnSpPr/>
              <p:nvPr/>
            </p:nvCxnSpPr>
            <p:spPr>
              <a:xfrm>
                <a:off x="740369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cxnSp>
          <p:nvCxnSpPr>
            <p:cNvPr id="306" name="Google Shape;306;p12"/>
            <p:cNvCxnSpPr/>
            <p:nvPr/>
          </p:nvCxnSpPr>
          <p:spPr>
            <a:xfrm>
              <a:off x="6107472" y="4385214"/>
              <a:ext cx="1951703" cy="0"/>
            </a:xfrm>
            <a:prstGeom prst="straightConnector1">
              <a:avLst/>
            </a:prstGeom>
            <a:noFill/>
            <a:ln cap="flat" cmpd="sng" w="762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grpSp>
          <p:nvGrpSpPr>
            <p:cNvPr id="307" name="Google Shape;307;p12"/>
            <p:cNvGrpSpPr/>
            <p:nvPr/>
          </p:nvGrpSpPr>
          <p:grpSpPr>
            <a:xfrm>
              <a:off x="6294285" y="2498140"/>
              <a:ext cx="1661660" cy="221568"/>
              <a:chOff x="5742039" y="2961480"/>
              <a:chExt cx="1661660" cy="221568"/>
            </a:xfrm>
          </p:grpSpPr>
          <p:cxnSp>
            <p:nvCxnSpPr>
              <p:cNvPr id="308" name="Google Shape;308;p12"/>
              <p:cNvCxnSpPr/>
              <p:nvPr/>
            </p:nvCxnSpPr>
            <p:spPr>
              <a:xfrm>
                <a:off x="574203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09" name="Google Shape;309;p12"/>
              <p:cNvCxnSpPr/>
              <p:nvPr/>
            </p:nvCxnSpPr>
            <p:spPr>
              <a:xfrm>
                <a:off x="586985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10" name="Google Shape;310;p12"/>
              <p:cNvCxnSpPr/>
              <p:nvPr/>
            </p:nvCxnSpPr>
            <p:spPr>
              <a:xfrm>
                <a:off x="599767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11" name="Google Shape;311;p12"/>
              <p:cNvCxnSpPr/>
              <p:nvPr/>
            </p:nvCxnSpPr>
            <p:spPr>
              <a:xfrm>
                <a:off x="612549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12" name="Google Shape;312;p12"/>
              <p:cNvCxnSpPr/>
              <p:nvPr/>
            </p:nvCxnSpPr>
            <p:spPr>
              <a:xfrm>
                <a:off x="625331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13" name="Google Shape;313;p12"/>
              <p:cNvCxnSpPr/>
              <p:nvPr/>
            </p:nvCxnSpPr>
            <p:spPr>
              <a:xfrm>
                <a:off x="638113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14" name="Google Shape;314;p12"/>
              <p:cNvCxnSpPr/>
              <p:nvPr/>
            </p:nvCxnSpPr>
            <p:spPr>
              <a:xfrm>
                <a:off x="650895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15" name="Google Shape;315;p12"/>
              <p:cNvCxnSpPr/>
              <p:nvPr/>
            </p:nvCxnSpPr>
            <p:spPr>
              <a:xfrm>
                <a:off x="663677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16" name="Google Shape;316;p12"/>
              <p:cNvCxnSpPr/>
              <p:nvPr/>
            </p:nvCxnSpPr>
            <p:spPr>
              <a:xfrm>
                <a:off x="676459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17" name="Google Shape;317;p12"/>
              <p:cNvCxnSpPr/>
              <p:nvPr/>
            </p:nvCxnSpPr>
            <p:spPr>
              <a:xfrm>
                <a:off x="689241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18" name="Google Shape;318;p12"/>
              <p:cNvCxnSpPr/>
              <p:nvPr/>
            </p:nvCxnSpPr>
            <p:spPr>
              <a:xfrm>
                <a:off x="702023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19" name="Google Shape;319;p12"/>
              <p:cNvCxnSpPr/>
              <p:nvPr/>
            </p:nvCxnSpPr>
            <p:spPr>
              <a:xfrm>
                <a:off x="714805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20" name="Google Shape;320;p12"/>
              <p:cNvCxnSpPr/>
              <p:nvPr/>
            </p:nvCxnSpPr>
            <p:spPr>
              <a:xfrm>
                <a:off x="727587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21" name="Google Shape;321;p12"/>
              <p:cNvCxnSpPr/>
              <p:nvPr/>
            </p:nvCxnSpPr>
            <p:spPr>
              <a:xfrm>
                <a:off x="740369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sp>
          <p:nvSpPr>
            <p:cNvPr id="322" name="Google Shape;322;p12"/>
            <p:cNvSpPr/>
            <p:nvPr/>
          </p:nvSpPr>
          <p:spPr>
            <a:xfrm>
              <a:off x="6136969" y="3568681"/>
              <a:ext cx="1863209" cy="78402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12"/>
            <p:cNvSpPr/>
            <p:nvPr/>
          </p:nvSpPr>
          <p:spPr>
            <a:xfrm rot="-5400000">
              <a:off x="7431550" y="3585100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2"/>
            <p:cNvSpPr/>
            <p:nvPr/>
          </p:nvSpPr>
          <p:spPr>
            <a:xfrm rot="-5400000">
              <a:off x="7146257" y="3588167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12"/>
            <p:cNvSpPr/>
            <p:nvPr/>
          </p:nvSpPr>
          <p:spPr>
            <a:xfrm rot="-5400000">
              <a:off x="6577434" y="3594299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12"/>
            <p:cNvSpPr/>
            <p:nvPr/>
          </p:nvSpPr>
          <p:spPr>
            <a:xfrm rot="-5400000">
              <a:off x="6292143" y="3597366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2"/>
            <p:cNvSpPr/>
            <p:nvPr/>
          </p:nvSpPr>
          <p:spPr>
            <a:xfrm rot="-5400000">
              <a:off x="6865185" y="3594298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12"/>
            <p:cNvSpPr/>
            <p:nvPr/>
          </p:nvSpPr>
          <p:spPr>
            <a:xfrm rot="-5400000">
              <a:off x="7716993" y="3585100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12"/>
            <p:cNvSpPr/>
            <p:nvPr/>
          </p:nvSpPr>
          <p:spPr>
            <a:xfrm rot="-5400000">
              <a:off x="7285365" y="3829289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2"/>
            <p:cNvSpPr/>
            <p:nvPr/>
          </p:nvSpPr>
          <p:spPr>
            <a:xfrm rot="-5400000">
              <a:off x="7000072" y="3832356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12"/>
            <p:cNvSpPr/>
            <p:nvPr/>
          </p:nvSpPr>
          <p:spPr>
            <a:xfrm rot="-5400000">
              <a:off x="6431249" y="3838488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12"/>
            <p:cNvSpPr/>
            <p:nvPr/>
          </p:nvSpPr>
          <p:spPr>
            <a:xfrm rot="-5400000">
              <a:off x="6145958" y="3841555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2"/>
            <p:cNvSpPr/>
            <p:nvPr/>
          </p:nvSpPr>
          <p:spPr>
            <a:xfrm rot="-5400000">
              <a:off x="6719000" y="3838487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12"/>
            <p:cNvSpPr/>
            <p:nvPr/>
          </p:nvSpPr>
          <p:spPr>
            <a:xfrm rot="-5400000">
              <a:off x="7570808" y="3829289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2"/>
            <p:cNvSpPr/>
            <p:nvPr/>
          </p:nvSpPr>
          <p:spPr>
            <a:xfrm rot="-5400000">
              <a:off x="7424501" y="4073023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2"/>
            <p:cNvSpPr/>
            <p:nvPr/>
          </p:nvSpPr>
          <p:spPr>
            <a:xfrm rot="-5400000">
              <a:off x="7139208" y="4076090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2"/>
            <p:cNvSpPr/>
            <p:nvPr/>
          </p:nvSpPr>
          <p:spPr>
            <a:xfrm rot="-5400000">
              <a:off x="6570385" y="4082222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2"/>
            <p:cNvSpPr/>
            <p:nvPr/>
          </p:nvSpPr>
          <p:spPr>
            <a:xfrm rot="-5400000">
              <a:off x="6285094" y="4085289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2"/>
            <p:cNvSpPr/>
            <p:nvPr/>
          </p:nvSpPr>
          <p:spPr>
            <a:xfrm rot="-5400000">
              <a:off x="6858136" y="4082221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2"/>
            <p:cNvSpPr/>
            <p:nvPr/>
          </p:nvSpPr>
          <p:spPr>
            <a:xfrm rot="-5400000">
              <a:off x="7709944" y="4073023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C000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2"/>
            <p:cNvSpPr/>
            <p:nvPr/>
          </p:nvSpPr>
          <p:spPr>
            <a:xfrm>
              <a:off x="6143182" y="2663759"/>
              <a:ext cx="1863209" cy="8299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42" name="Google Shape;342;p12"/>
            <p:cNvCxnSpPr/>
            <p:nvPr/>
          </p:nvCxnSpPr>
          <p:spPr>
            <a:xfrm>
              <a:off x="7058471" y="2887669"/>
              <a:ext cx="0" cy="603827"/>
            </a:xfrm>
            <a:prstGeom prst="straightConnector1">
              <a:avLst/>
            </a:prstGeom>
            <a:noFill/>
            <a:ln cap="flat" cmpd="sng" w="762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43" name="Google Shape;343;p12"/>
            <p:cNvCxnSpPr/>
            <p:nvPr/>
          </p:nvCxnSpPr>
          <p:spPr>
            <a:xfrm>
              <a:off x="6529841" y="2926336"/>
              <a:ext cx="0" cy="496018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344" name="Google Shape;344;p12"/>
            <p:cNvCxnSpPr/>
            <p:nvPr/>
          </p:nvCxnSpPr>
          <p:spPr>
            <a:xfrm>
              <a:off x="7540034" y="2926336"/>
              <a:ext cx="0" cy="496018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345" name="Google Shape;345;p12"/>
            <p:cNvCxnSpPr/>
            <p:nvPr/>
          </p:nvCxnSpPr>
          <p:spPr>
            <a:xfrm>
              <a:off x="6107472" y="2073383"/>
              <a:ext cx="0" cy="2344335"/>
            </a:xfrm>
            <a:prstGeom prst="straightConnector1">
              <a:avLst/>
            </a:prstGeom>
            <a:noFill/>
            <a:ln cap="flat" cmpd="sng" w="762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46" name="Google Shape;346;p12"/>
            <p:cNvCxnSpPr/>
            <p:nvPr/>
          </p:nvCxnSpPr>
          <p:spPr>
            <a:xfrm>
              <a:off x="8029679" y="2057131"/>
              <a:ext cx="0" cy="2344335"/>
            </a:xfrm>
            <a:prstGeom prst="straightConnector1">
              <a:avLst/>
            </a:prstGeom>
            <a:noFill/>
            <a:ln cap="flat" cmpd="sng" w="762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47" name="Google Shape;347;p12"/>
            <p:cNvCxnSpPr/>
            <p:nvPr/>
          </p:nvCxnSpPr>
          <p:spPr>
            <a:xfrm>
              <a:off x="8483516" y="2081673"/>
              <a:ext cx="0" cy="2344335"/>
            </a:xfrm>
            <a:prstGeom prst="straightConnector1">
              <a:avLst/>
            </a:prstGeom>
            <a:noFill/>
            <a:ln cap="flat" cmpd="sng" w="762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348" name="Google Shape;348;p12"/>
          <p:cNvGrpSpPr/>
          <p:nvPr/>
        </p:nvGrpSpPr>
        <p:grpSpPr>
          <a:xfrm>
            <a:off x="8449103" y="1439636"/>
            <a:ext cx="2145868" cy="2970120"/>
            <a:chOff x="8449103" y="1439636"/>
            <a:chExt cx="2145868" cy="2970120"/>
          </a:xfrm>
        </p:grpSpPr>
        <p:cxnSp>
          <p:nvCxnSpPr>
            <p:cNvPr id="349" name="Google Shape;349;p12"/>
            <p:cNvCxnSpPr/>
            <p:nvPr/>
          </p:nvCxnSpPr>
          <p:spPr>
            <a:xfrm>
              <a:off x="8449103" y="3536798"/>
              <a:ext cx="1951703" cy="0"/>
            </a:xfrm>
            <a:prstGeom prst="straightConnector1">
              <a:avLst/>
            </a:prstGeom>
            <a:noFill/>
            <a:ln cap="flat" cmpd="sng" w="762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grpSp>
          <p:nvGrpSpPr>
            <p:cNvPr id="350" name="Google Shape;350;p12"/>
            <p:cNvGrpSpPr/>
            <p:nvPr/>
          </p:nvGrpSpPr>
          <p:grpSpPr>
            <a:xfrm>
              <a:off x="8665412" y="3388889"/>
              <a:ext cx="1661660" cy="221568"/>
              <a:chOff x="5742039" y="2961480"/>
              <a:chExt cx="1661660" cy="221568"/>
            </a:xfrm>
          </p:grpSpPr>
          <p:cxnSp>
            <p:nvCxnSpPr>
              <p:cNvPr id="351" name="Google Shape;351;p12"/>
              <p:cNvCxnSpPr/>
              <p:nvPr/>
            </p:nvCxnSpPr>
            <p:spPr>
              <a:xfrm>
                <a:off x="574203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52" name="Google Shape;352;p12"/>
              <p:cNvCxnSpPr/>
              <p:nvPr/>
            </p:nvCxnSpPr>
            <p:spPr>
              <a:xfrm>
                <a:off x="586985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53" name="Google Shape;353;p12"/>
              <p:cNvCxnSpPr/>
              <p:nvPr/>
            </p:nvCxnSpPr>
            <p:spPr>
              <a:xfrm>
                <a:off x="599767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54" name="Google Shape;354;p12"/>
              <p:cNvCxnSpPr/>
              <p:nvPr/>
            </p:nvCxnSpPr>
            <p:spPr>
              <a:xfrm>
                <a:off x="612549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55" name="Google Shape;355;p12"/>
              <p:cNvCxnSpPr/>
              <p:nvPr/>
            </p:nvCxnSpPr>
            <p:spPr>
              <a:xfrm>
                <a:off x="625331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56" name="Google Shape;356;p12"/>
              <p:cNvCxnSpPr/>
              <p:nvPr/>
            </p:nvCxnSpPr>
            <p:spPr>
              <a:xfrm>
                <a:off x="638113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57" name="Google Shape;357;p12"/>
              <p:cNvCxnSpPr/>
              <p:nvPr/>
            </p:nvCxnSpPr>
            <p:spPr>
              <a:xfrm>
                <a:off x="650895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58" name="Google Shape;358;p12"/>
              <p:cNvCxnSpPr/>
              <p:nvPr/>
            </p:nvCxnSpPr>
            <p:spPr>
              <a:xfrm>
                <a:off x="663677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59" name="Google Shape;359;p12"/>
              <p:cNvCxnSpPr/>
              <p:nvPr/>
            </p:nvCxnSpPr>
            <p:spPr>
              <a:xfrm>
                <a:off x="676459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60" name="Google Shape;360;p12"/>
              <p:cNvCxnSpPr/>
              <p:nvPr/>
            </p:nvCxnSpPr>
            <p:spPr>
              <a:xfrm>
                <a:off x="689241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61" name="Google Shape;361;p12"/>
              <p:cNvCxnSpPr/>
              <p:nvPr/>
            </p:nvCxnSpPr>
            <p:spPr>
              <a:xfrm>
                <a:off x="702023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62" name="Google Shape;362;p12"/>
              <p:cNvCxnSpPr/>
              <p:nvPr/>
            </p:nvCxnSpPr>
            <p:spPr>
              <a:xfrm>
                <a:off x="714805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63" name="Google Shape;363;p12"/>
              <p:cNvCxnSpPr/>
              <p:nvPr/>
            </p:nvCxnSpPr>
            <p:spPr>
              <a:xfrm>
                <a:off x="727587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64" name="Google Shape;364;p12"/>
              <p:cNvCxnSpPr/>
              <p:nvPr/>
            </p:nvCxnSpPr>
            <p:spPr>
              <a:xfrm>
                <a:off x="740369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cxnSp>
          <p:nvCxnSpPr>
            <p:cNvPr id="365" name="Google Shape;365;p12"/>
            <p:cNvCxnSpPr/>
            <p:nvPr/>
          </p:nvCxnSpPr>
          <p:spPr>
            <a:xfrm>
              <a:off x="8483516" y="4393504"/>
              <a:ext cx="1951703" cy="0"/>
            </a:xfrm>
            <a:prstGeom prst="straightConnector1">
              <a:avLst/>
            </a:prstGeom>
            <a:noFill/>
            <a:ln cap="flat" cmpd="sng" w="762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grpSp>
          <p:nvGrpSpPr>
            <p:cNvPr id="366" name="Google Shape;366;p12"/>
            <p:cNvGrpSpPr/>
            <p:nvPr/>
          </p:nvGrpSpPr>
          <p:grpSpPr>
            <a:xfrm>
              <a:off x="8670329" y="2506430"/>
              <a:ext cx="1661660" cy="221568"/>
              <a:chOff x="5742039" y="2961480"/>
              <a:chExt cx="1661660" cy="221568"/>
            </a:xfrm>
          </p:grpSpPr>
          <p:cxnSp>
            <p:nvCxnSpPr>
              <p:cNvPr id="367" name="Google Shape;367;p12"/>
              <p:cNvCxnSpPr/>
              <p:nvPr/>
            </p:nvCxnSpPr>
            <p:spPr>
              <a:xfrm>
                <a:off x="574203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68" name="Google Shape;368;p12"/>
              <p:cNvCxnSpPr/>
              <p:nvPr/>
            </p:nvCxnSpPr>
            <p:spPr>
              <a:xfrm>
                <a:off x="586985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69" name="Google Shape;369;p12"/>
              <p:cNvCxnSpPr/>
              <p:nvPr/>
            </p:nvCxnSpPr>
            <p:spPr>
              <a:xfrm>
                <a:off x="599767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70" name="Google Shape;370;p12"/>
              <p:cNvCxnSpPr/>
              <p:nvPr/>
            </p:nvCxnSpPr>
            <p:spPr>
              <a:xfrm>
                <a:off x="612549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71" name="Google Shape;371;p12"/>
              <p:cNvCxnSpPr/>
              <p:nvPr/>
            </p:nvCxnSpPr>
            <p:spPr>
              <a:xfrm>
                <a:off x="625331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72" name="Google Shape;372;p12"/>
              <p:cNvCxnSpPr/>
              <p:nvPr/>
            </p:nvCxnSpPr>
            <p:spPr>
              <a:xfrm>
                <a:off x="638113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73" name="Google Shape;373;p12"/>
              <p:cNvCxnSpPr/>
              <p:nvPr/>
            </p:nvCxnSpPr>
            <p:spPr>
              <a:xfrm>
                <a:off x="650895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74" name="Google Shape;374;p12"/>
              <p:cNvCxnSpPr/>
              <p:nvPr/>
            </p:nvCxnSpPr>
            <p:spPr>
              <a:xfrm>
                <a:off x="663677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75" name="Google Shape;375;p12"/>
              <p:cNvCxnSpPr/>
              <p:nvPr/>
            </p:nvCxnSpPr>
            <p:spPr>
              <a:xfrm>
                <a:off x="676459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76" name="Google Shape;376;p12"/>
              <p:cNvCxnSpPr/>
              <p:nvPr/>
            </p:nvCxnSpPr>
            <p:spPr>
              <a:xfrm>
                <a:off x="689241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77" name="Google Shape;377;p12"/>
              <p:cNvCxnSpPr/>
              <p:nvPr/>
            </p:nvCxnSpPr>
            <p:spPr>
              <a:xfrm>
                <a:off x="702023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78" name="Google Shape;378;p12"/>
              <p:cNvCxnSpPr/>
              <p:nvPr/>
            </p:nvCxnSpPr>
            <p:spPr>
              <a:xfrm>
                <a:off x="714805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79" name="Google Shape;379;p12"/>
              <p:cNvCxnSpPr/>
              <p:nvPr/>
            </p:nvCxnSpPr>
            <p:spPr>
              <a:xfrm>
                <a:off x="727587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80" name="Google Shape;380;p12"/>
              <p:cNvCxnSpPr/>
              <p:nvPr/>
            </p:nvCxnSpPr>
            <p:spPr>
              <a:xfrm>
                <a:off x="740369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sp>
          <p:nvSpPr>
            <p:cNvPr id="381" name="Google Shape;381;p12"/>
            <p:cNvSpPr/>
            <p:nvPr/>
          </p:nvSpPr>
          <p:spPr>
            <a:xfrm>
              <a:off x="8513013" y="3576971"/>
              <a:ext cx="1863209" cy="78402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2"/>
            <p:cNvSpPr/>
            <p:nvPr/>
          </p:nvSpPr>
          <p:spPr>
            <a:xfrm rot="-5400000">
              <a:off x="9807594" y="3593390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12"/>
            <p:cNvSpPr/>
            <p:nvPr/>
          </p:nvSpPr>
          <p:spPr>
            <a:xfrm rot="-5400000">
              <a:off x="9522301" y="3596457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2"/>
            <p:cNvSpPr/>
            <p:nvPr/>
          </p:nvSpPr>
          <p:spPr>
            <a:xfrm rot="-5400000">
              <a:off x="8953478" y="3602589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2"/>
            <p:cNvSpPr/>
            <p:nvPr/>
          </p:nvSpPr>
          <p:spPr>
            <a:xfrm rot="-5400000">
              <a:off x="8668187" y="3605656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2"/>
            <p:cNvSpPr/>
            <p:nvPr/>
          </p:nvSpPr>
          <p:spPr>
            <a:xfrm rot="-5400000">
              <a:off x="9241229" y="3602588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2"/>
            <p:cNvSpPr/>
            <p:nvPr/>
          </p:nvSpPr>
          <p:spPr>
            <a:xfrm rot="-5400000">
              <a:off x="10093037" y="3593390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2"/>
            <p:cNvSpPr/>
            <p:nvPr/>
          </p:nvSpPr>
          <p:spPr>
            <a:xfrm rot="-5400000">
              <a:off x="9661409" y="3837579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12"/>
            <p:cNvSpPr/>
            <p:nvPr/>
          </p:nvSpPr>
          <p:spPr>
            <a:xfrm rot="-5400000">
              <a:off x="9376116" y="3840646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12"/>
            <p:cNvSpPr/>
            <p:nvPr/>
          </p:nvSpPr>
          <p:spPr>
            <a:xfrm rot="-5400000">
              <a:off x="8807293" y="3846778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2"/>
            <p:cNvSpPr/>
            <p:nvPr/>
          </p:nvSpPr>
          <p:spPr>
            <a:xfrm rot="-5400000">
              <a:off x="8522002" y="3849845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2"/>
            <p:cNvSpPr/>
            <p:nvPr/>
          </p:nvSpPr>
          <p:spPr>
            <a:xfrm rot="-5400000">
              <a:off x="9095044" y="3846777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2"/>
            <p:cNvSpPr/>
            <p:nvPr/>
          </p:nvSpPr>
          <p:spPr>
            <a:xfrm rot="-5400000">
              <a:off x="9946852" y="3837579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2"/>
            <p:cNvSpPr/>
            <p:nvPr/>
          </p:nvSpPr>
          <p:spPr>
            <a:xfrm rot="-5400000">
              <a:off x="9800545" y="4081313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2"/>
            <p:cNvSpPr/>
            <p:nvPr/>
          </p:nvSpPr>
          <p:spPr>
            <a:xfrm rot="-5400000">
              <a:off x="9515252" y="4084380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2"/>
            <p:cNvSpPr/>
            <p:nvPr/>
          </p:nvSpPr>
          <p:spPr>
            <a:xfrm rot="-5400000">
              <a:off x="8946429" y="4090512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2"/>
            <p:cNvSpPr/>
            <p:nvPr/>
          </p:nvSpPr>
          <p:spPr>
            <a:xfrm rot="-5400000">
              <a:off x="8661138" y="4093579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2"/>
            <p:cNvSpPr/>
            <p:nvPr/>
          </p:nvSpPr>
          <p:spPr>
            <a:xfrm rot="-5400000">
              <a:off x="9234180" y="4090511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2"/>
            <p:cNvSpPr/>
            <p:nvPr/>
          </p:nvSpPr>
          <p:spPr>
            <a:xfrm rot="-5400000">
              <a:off x="10085988" y="4081313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2"/>
            <p:cNvSpPr/>
            <p:nvPr/>
          </p:nvSpPr>
          <p:spPr>
            <a:xfrm>
              <a:off x="8519226" y="2672049"/>
              <a:ext cx="1863209" cy="8299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01" name="Google Shape;401;p12"/>
            <p:cNvCxnSpPr/>
            <p:nvPr/>
          </p:nvCxnSpPr>
          <p:spPr>
            <a:xfrm>
              <a:off x="9434515" y="2895959"/>
              <a:ext cx="0" cy="603827"/>
            </a:xfrm>
            <a:prstGeom prst="straightConnector1">
              <a:avLst/>
            </a:prstGeom>
            <a:noFill/>
            <a:ln cap="flat" cmpd="sng" w="762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02" name="Google Shape;402;p12"/>
            <p:cNvCxnSpPr/>
            <p:nvPr/>
          </p:nvCxnSpPr>
          <p:spPr>
            <a:xfrm>
              <a:off x="10405723" y="2065421"/>
              <a:ext cx="0" cy="2344335"/>
            </a:xfrm>
            <a:prstGeom prst="straightConnector1">
              <a:avLst/>
            </a:prstGeom>
            <a:noFill/>
            <a:ln cap="flat" cmpd="sng" w="762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403" name="Google Shape;403;p12"/>
            <p:cNvSpPr txBox="1"/>
            <p:nvPr/>
          </p:nvSpPr>
          <p:spPr>
            <a:xfrm>
              <a:off x="8482467" y="1439636"/>
              <a:ext cx="2112504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Freeze/cure – liquid to solid transition</a:t>
              </a:r>
              <a:endParaRPr/>
            </a:p>
          </p:txBody>
        </p:sp>
      </p:grpSp>
      <p:grpSp>
        <p:nvGrpSpPr>
          <p:cNvPr id="404" name="Google Shape;404;p12"/>
          <p:cNvGrpSpPr/>
          <p:nvPr/>
        </p:nvGrpSpPr>
        <p:grpSpPr>
          <a:xfrm>
            <a:off x="1114850" y="4706025"/>
            <a:ext cx="2112504" cy="1476304"/>
            <a:chOff x="1114850" y="4706025"/>
            <a:chExt cx="2112504" cy="1476304"/>
          </a:xfrm>
        </p:grpSpPr>
        <p:sp>
          <p:nvSpPr>
            <p:cNvPr id="405" name="Google Shape;405;p12"/>
            <p:cNvSpPr/>
            <p:nvPr/>
          </p:nvSpPr>
          <p:spPr>
            <a:xfrm>
              <a:off x="1115192" y="5370161"/>
              <a:ext cx="1877969" cy="812168"/>
            </a:xfrm>
            <a:prstGeom prst="rect">
              <a:avLst/>
            </a:prstGeom>
            <a:solidFill>
              <a:srgbClr val="00B050"/>
            </a:solidFill>
            <a:ln cap="flat" cmpd="sng" w="1905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2"/>
            <p:cNvSpPr/>
            <p:nvPr/>
          </p:nvSpPr>
          <p:spPr>
            <a:xfrm rot="-5400000">
              <a:off x="2412164" y="5396452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2"/>
            <p:cNvSpPr/>
            <p:nvPr/>
          </p:nvSpPr>
          <p:spPr>
            <a:xfrm rot="-5400000">
              <a:off x="2126871" y="5399519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2"/>
            <p:cNvSpPr/>
            <p:nvPr/>
          </p:nvSpPr>
          <p:spPr>
            <a:xfrm rot="-5400000">
              <a:off x="1558048" y="5405651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2"/>
            <p:cNvSpPr/>
            <p:nvPr/>
          </p:nvSpPr>
          <p:spPr>
            <a:xfrm rot="-5400000">
              <a:off x="1272757" y="5408718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2"/>
            <p:cNvSpPr/>
            <p:nvPr/>
          </p:nvSpPr>
          <p:spPr>
            <a:xfrm rot="-5400000">
              <a:off x="1845799" y="5405650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2"/>
            <p:cNvSpPr/>
            <p:nvPr/>
          </p:nvSpPr>
          <p:spPr>
            <a:xfrm rot="-5400000">
              <a:off x="2697607" y="5396452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2"/>
            <p:cNvSpPr/>
            <p:nvPr/>
          </p:nvSpPr>
          <p:spPr>
            <a:xfrm rot="-5400000">
              <a:off x="2265979" y="5640641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2"/>
            <p:cNvSpPr/>
            <p:nvPr/>
          </p:nvSpPr>
          <p:spPr>
            <a:xfrm rot="-5400000">
              <a:off x="1980686" y="5643708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2"/>
            <p:cNvSpPr/>
            <p:nvPr/>
          </p:nvSpPr>
          <p:spPr>
            <a:xfrm rot="-5400000">
              <a:off x="1411863" y="5649840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2"/>
            <p:cNvSpPr/>
            <p:nvPr/>
          </p:nvSpPr>
          <p:spPr>
            <a:xfrm rot="-5400000">
              <a:off x="1126572" y="5652907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2"/>
            <p:cNvSpPr/>
            <p:nvPr/>
          </p:nvSpPr>
          <p:spPr>
            <a:xfrm rot="-5400000">
              <a:off x="1699614" y="5649839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2"/>
            <p:cNvSpPr/>
            <p:nvPr/>
          </p:nvSpPr>
          <p:spPr>
            <a:xfrm rot="-5400000">
              <a:off x="2551422" y="5640641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2"/>
            <p:cNvSpPr/>
            <p:nvPr/>
          </p:nvSpPr>
          <p:spPr>
            <a:xfrm rot="-5400000">
              <a:off x="2405115" y="5884375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2"/>
            <p:cNvSpPr/>
            <p:nvPr/>
          </p:nvSpPr>
          <p:spPr>
            <a:xfrm rot="-5400000">
              <a:off x="2119822" y="5887442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2"/>
            <p:cNvSpPr/>
            <p:nvPr/>
          </p:nvSpPr>
          <p:spPr>
            <a:xfrm rot="-5400000">
              <a:off x="1550999" y="5893574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2"/>
            <p:cNvSpPr/>
            <p:nvPr/>
          </p:nvSpPr>
          <p:spPr>
            <a:xfrm rot="-5400000">
              <a:off x="1265708" y="5896641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2"/>
            <p:cNvSpPr/>
            <p:nvPr/>
          </p:nvSpPr>
          <p:spPr>
            <a:xfrm rot="-5400000">
              <a:off x="1838750" y="5893573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2"/>
            <p:cNvSpPr/>
            <p:nvPr/>
          </p:nvSpPr>
          <p:spPr>
            <a:xfrm rot="-5400000">
              <a:off x="2690558" y="5884375"/>
              <a:ext cx="288868" cy="25603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747474"/>
            </a:solidFill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2"/>
            <p:cNvSpPr txBox="1"/>
            <p:nvPr/>
          </p:nvSpPr>
          <p:spPr>
            <a:xfrm>
              <a:off x="1114850" y="4706025"/>
              <a:ext cx="2112504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Fill pores with elastomer</a:t>
              </a:r>
              <a:endParaRPr/>
            </a:p>
          </p:txBody>
        </p:sp>
      </p:grpSp>
      <p:sp>
        <p:nvSpPr>
          <p:cNvPr id="425" name="Google Shape;425;p12"/>
          <p:cNvSpPr txBox="1"/>
          <p:nvPr/>
        </p:nvSpPr>
        <p:spPr>
          <a:xfrm>
            <a:off x="3213415" y="5186023"/>
            <a:ext cx="4373811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Cheap to manufacture, pumpable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Conforms to shape of container (can make any shaped mold).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Easy to reinforce - conforms to steel reinforcements.</a:t>
            </a:r>
            <a:endParaRPr/>
          </a:p>
        </p:txBody>
      </p:sp>
      <p:grpSp>
        <p:nvGrpSpPr>
          <p:cNvPr id="426" name="Google Shape;426;p12"/>
          <p:cNvGrpSpPr/>
          <p:nvPr/>
        </p:nvGrpSpPr>
        <p:grpSpPr>
          <a:xfrm>
            <a:off x="3575123" y="2044710"/>
            <a:ext cx="1956620" cy="2360587"/>
            <a:chOff x="3575123" y="2044710"/>
            <a:chExt cx="1956620" cy="2360587"/>
          </a:xfrm>
        </p:grpSpPr>
        <p:cxnSp>
          <p:nvCxnSpPr>
            <p:cNvPr id="427" name="Google Shape;427;p12"/>
            <p:cNvCxnSpPr/>
            <p:nvPr/>
          </p:nvCxnSpPr>
          <p:spPr>
            <a:xfrm>
              <a:off x="3575123" y="3469495"/>
              <a:ext cx="1951703" cy="0"/>
            </a:xfrm>
            <a:prstGeom prst="straightConnector1">
              <a:avLst/>
            </a:prstGeom>
            <a:noFill/>
            <a:ln cap="flat" cmpd="sng" w="762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grpSp>
          <p:nvGrpSpPr>
            <p:cNvPr id="428" name="Google Shape;428;p12"/>
            <p:cNvGrpSpPr/>
            <p:nvPr/>
          </p:nvGrpSpPr>
          <p:grpSpPr>
            <a:xfrm>
              <a:off x="3791432" y="3339058"/>
              <a:ext cx="1661660" cy="221568"/>
              <a:chOff x="5742039" y="2961480"/>
              <a:chExt cx="1661660" cy="221568"/>
            </a:xfrm>
          </p:grpSpPr>
          <p:cxnSp>
            <p:nvCxnSpPr>
              <p:cNvPr id="429" name="Google Shape;429;p12"/>
              <p:cNvCxnSpPr/>
              <p:nvPr/>
            </p:nvCxnSpPr>
            <p:spPr>
              <a:xfrm>
                <a:off x="574203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30" name="Google Shape;430;p12"/>
              <p:cNvCxnSpPr/>
              <p:nvPr/>
            </p:nvCxnSpPr>
            <p:spPr>
              <a:xfrm>
                <a:off x="586985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31" name="Google Shape;431;p12"/>
              <p:cNvCxnSpPr/>
              <p:nvPr/>
            </p:nvCxnSpPr>
            <p:spPr>
              <a:xfrm>
                <a:off x="599767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32" name="Google Shape;432;p12"/>
              <p:cNvCxnSpPr/>
              <p:nvPr/>
            </p:nvCxnSpPr>
            <p:spPr>
              <a:xfrm>
                <a:off x="612549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33" name="Google Shape;433;p12"/>
              <p:cNvCxnSpPr/>
              <p:nvPr/>
            </p:nvCxnSpPr>
            <p:spPr>
              <a:xfrm>
                <a:off x="625331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34" name="Google Shape;434;p12"/>
              <p:cNvCxnSpPr/>
              <p:nvPr/>
            </p:nvCxnSpPr>
            <p:spPr>
              <a:xfrm>
                <a:off x="638113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35" name="Google Shape;435;p12"/>
              <p:cNvCxnSpPr/>
              <p:nvPr/>
            </p:nvCxnSpPr>
            <p:spPr>
              <a:xfrm>
                <a:off x="650895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36" name="Google Shape;436;p12"/>
              <p:cNvCxnSpPr/>
              <p:nvPr/>
            </p:nvCxnSpPr>
            <p:spPr>
              <a:xfrm>
                <a:off x="663677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37" name="Google Shape;437;p12"/>
              <p:cNvCxnSpPr/>
              <p:nvPr/>
            </p:nvCxnSpPr>
            <p:spPr>
              <a:xfrm>
                <a:off x="676459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38" name="Google Shape;438;p12"/>
              <p:cNvCxnSpPr/>
              <p:nvPr/>
            </p:nvCxnSpPr>
            <p:spPr>
              <a:xfrm>
                <a:off x="689241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39" name="Google Shape;439;p12"/>
              <p:cNvCxnSpPr/>
              <p:nvPr/>
            </p:nvCxnSpPr>
            <p:spPr>
              <a:xfrm>
                <a:off x="702023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40" name="Google Shape;440;p12"/>
              <p:cNvCxnSpPr/>
              <p:nvPr/>
            </p:nvCxnSpPr>
            <p:spPr>
              <a:xfrm>
                <a:off x="714805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41" name="Google Shape;441;p12"/>
              <p:cNvCxnSpPr/>
              <p:nvPr/>
            </p:nvCxnSpPr>
            <p:spPr>
              <a:xfrm>
                <a:off x="727587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42" name="Google Shape;442;p12"/>
              <p:cNvCxnSpPr/>
              <p:nvPr/>
            </p:nvCxnSpPr>
            <p:spPr>
              <a:xfrm>
                <a:off x="740369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443" name="Google Shape;443;p12"/>
            <p:cNvGrpSpPr/>
            <p:nvPr/>
          </p:nvGrpSpPr>
          <p:grpSpPr>
            <a:xfrm>
              <a:off x="3796349" y="2485719"/>
              <a:ext cx="1661660" cy="221568"/>
              <a:chOff x="5742039" y="2961480"/>
              <a:chExt cx="1661660" cy="221568"/>
            </a:xfrm>
          </p:grpSpPr>
          <p:cxnSp>
            <p:nvCxnSpPr>
              <p:cNvPr id="444" name="Google Shape;444;p12"/>
              <p:cNvCxnSpPr/>
              <p:nvPr/>
            </p:nvCxnSpPr>
            <p:spPr>
              <a:xfrm>
                <a:off x="574203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45" name="Google Shape;445;p12"/>
              <p:cNvCxnSpPr/>
              <p:nvPr/>
            </p:nvCxnSpPr>
            <p:spPr>
              <a:xfrm>
                <a:off x="586985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46" name="Google Shape;446;p12"/>
              <p:cNvCxnSpPr/>
              <p:nvPr/>
            </p:nvCxnSpPr>
            <p:spPr>
              <a:xfrm>
                <a:off x="599767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47" name="Google Shape;447;p12"/>
              <p:cNvCxnSpPr/>
              <p:nvPr/>
            </p:nvCxnSpPr>
            <p:spPr>
              <a:xfrm>
                <a:off x="612549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48" name="Google Shape;448;p12"/>
              <p:cNvCxnSpPr/>
              <p:nvPr/>
            </p:nvCxnSpPr>
            <p:spPr>
              <a:xfrm>
                <a:off x="625331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49" name="Google Shape;449;p12"/>
              <p:cNvCxnSpPr/>
              <p:nvPr/>
            </p:nvCxnSpPr>
            <p:spPr>
              <a:xfrm>
                <a:off x="638113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50" name="Google Shape;450;p12"/>
              <p:cNvCxnSpPr/>
              <p:nvPr/>
            </p:nvCxnSpPr>
            <p:spPr>
              <a:xfrm>
                <a:off x="650895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51" name="Google Shape;451;p12"/>
              <p:cNvCxnSpPr/>
              <p:nvPr/>
            </p:nvCxnSpPr>
            <p:spPr>
              <a:xfrm>
                <a:off x="663677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52" name="Google Shape;452;p12"/>
              <p:cNvCxnSpPr/>
              <p:nvPr/>
            </p:nvCxnSpPr>
            <p:spPr>
              <a:xfrm>
                <a:off x="676459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53" name="Google Shape;453;p12"/>
              <p:cNvCxnSpPr/>
              <p:nvPr/>
            </p:nvCxnSpPr>
            <p:spPr>
              <a:xfrm>
                <a:off x="689241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54" name="Google Shape;454;p12"/>
              <p:cNvCxnSpPr/>
              <p:nvPr/>
            </p:nvCxnSpPr>
            <p:spPr>
              <a:xfrm>
                <a:off x="702023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55" name="Google Shape;455;p12"/>
              <p:cNvCxnSpPr/>
              <p:nvPr/>
            </p:nvCxnSpPr>
            <p:spPr>
              <a:xfrm>
                <a:off x="714805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56" name="Google Shape;456;p12"/>
              <p:cNvCxnSpPr/>
              <p:nvPr/>
            </p:nvCxnSpPr>
            <p:spPr>
              <a:xfrm>
                <a:off x="727587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57" name="Google Shape;457;p12"/>
              <p:cNvCxnSpPr/>
              <p:nvPr/>
            </p:nvCxnSpPr>
            <p:spPr>
              <a:xfrm>
                <a:off x="7403699" y="2961480"/>
                <a:ext cx="0" cy="221568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sp>
          <p:nvSpPr>
            <p:cNvPr id="458" name="Google Shape;458;p12"/>
            <p:cNvSpPr/>
            <p:nvPr/>
          </p:nvSpPr>
          <p:spPr>
            <a:xfrm>
              <a:off x="3639033" y="3510332"/>
              <a:ext cx="1863209" cy="8299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12"/>
            <p:cNvSpPr/>
            <p:nvPr/>
          </p:nvSpPr>
          <p:spPr>
            <a:xfrm>
              <a:off x="4031905" y="4042622"/>
              <a:ext cx="265176" cy="265176"/>
            </a:xfrm>
            <a:prstGeom prst="ellipse">
              <a:avLst/>
            </a:prstGeom>
            <a:solidFill>
              <a:srgbClr val="FFC000"/>
            </a:solidFill>
            <a:ln cap="flat" cmpd="sng" w="1905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12"/>
            <p:cNvSpPr/>
            <p:nvPr/>
          </p:nvSpPr>
          <p:spPr>
            <a:xfrm>
              <a:off x="4631221" y="4046795"/>
              <a:ext cx="265176" cy="265176"/>
            </a:xfrm>
            <a:prstGeom prst="ellipse">
              <a:avLst/>
            </a:prstGeom>
            <a:solidFill>
              <a:srgbClr val="FFC000"/>
            </a:solidFill>
            <a:ln cap="flat" cmpd="sng" w="1905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12"/>
            <p:cNvSpPr/>
            <p:nvPr/>
          </p:nvSpPr>
          <p:spPr>
            <a:xfrm>
              <a:off x="4933263" y="4044792"/>
              <a:ext cx="265176" cy="265176"/>
            </a:xfrm>
            <a:prstGeom prst="ellipse">
              <a:avLst/>
            </a:prstGeom>
            <a:solidFill>
              <a:srgbClr val="FFC000"/>
            </a:solidFill>
            <a:ln cap="flat" cmpd="sng" w="1905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12"/>
            <p:cNvSpPr/>
            <p:nvPr/>
          </p:nvSpPr>
          <p:spPr>
            <a:xfrm>
              <a:off x="4333947" y="4044792"/>
              <a:ext cx="265176" cy="265176"/>
            </a:xfrm>
            <a:prstGeom prst="ellipse">
              <a:avLst/>
            </a:prstGeom>
            <a:solidFill>
              <a:srgbClr val="FFC000"/>
            </a:solidFill>
            <a:ln cap="flat" cmpd="sng" w="1905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12"/>
            <p:cNvSpPr/>
            <p:nvPr/>
          </p:nvSpPr>
          <p:spPr>
            <a:xfrm>
              <a:off x="3736939" y="4042622"/>
              <a:ext cx="265176" cy="265176"/>
            </a:xfrm>
            <a:prstGeom prst="ellipse">
              <a:avLst/>
            </a:prstGeom>
            <a:solidFill>
              <a:srgbClr val="FFC000"/>
            </a:solidFill>
            <a:ln cap="flat" cmpd="sng" w="1905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12"/>
            <p:cNvSpPr/>
            <p:nvPr/>
          </p:nvSpPr>
          <p:spPr>
            <a:xfrm>
              <a:off x="5217507" y="4035966"/>
              <a:ext cx="265176" cy="265176"/>
            </a:xfrm>
            <a:prstGeom prst="ellipse">
              <a:avLst/>
            </a:prstGeom>
            <a:solidFill>
              <a:srgbClr val="FFC000"/>
            </a:solidFill>
            <a:ln cap="flat" cmpd="sng" w="1905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12"/>
            <p:cNvSpPr/>
            <p:nvPr/>
          </p:nvSpPr>
          <p:spPr>
            <a:xfrm>
              <a:off x="3891261" y="3793690"/>
              <a:ext cx="265176" cy="265176"/>
            </a:xfrm>
            <a:prstGeom prst="ellipse">
              <a:avLst/>
            </a:prstGeom>
            <a:solidFill>
              <a:srgbClr val="FFC000"/>
            </a:solidFill>
            <a:ln cap="flat" cmpd="sng" w="1905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12"/>
            <p:cNvSpPr/>
            <p:nvPr/>
          </p:nvSpPr>
          <p:spPr>
            <a:xfrm>
              <a:off x="4490577" y="3797863"/>
              <a:ext cx="265176" cy="265176"/>
            </a:xfrm>
            <a:prstGeom prst="ellipse">
              <a:avLst/>
            </a:prstGeom>
            <a:solidFill>
              <a:srgbClr val="FFC000"/>
            </a:solidFill>
            <a:ln cap="flat" cmpd="sng" w="1905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12"/>
            <p:cNvSpPr/>
            <p:nvPr/>
          </p:nvSpPr>
          <p:spPr>
            <a:xfrm>
              <a:off x="4792619" y="3795860"/>
              <a:ext cx="265176" cy="265176"/>
            </a:xfrm>
            <a:prstGeom prst="ellipse">
              <a:avLst/>
            </a:prstGeom>
            <a:solidFill>
              <a:srgbClr val="FFC000"/>
            </a:solidFill>
            <a:ln cap="flat" cmpd="sng" w="1905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12"/>
            <p:cNvSpPr/>
            <p:nvPr/>
          </p:nvSpPr>
          <p:spPr>
            <a:xfrm>
              <a:off x="4193303" y="3795860"/>
              <a:ext cx="265176" cy="265176"/>
            </a:xfrm>
            <a:prstGeom prst="ellipse">
              <a:avLst/>
            </a:prstGeom>
            <a:solidFill>
              <a:srgbClr val="FFC000"/>
            </a:solidFill>
            <a:ln cap="flat" cmpd="sng" w="1905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12"/>
            <p:cNvSpPr/>
            <p:nvPr/>
          </p:nvSpPr>
          <p:spPr>
            <a:xfrm>
              <a:off x="5076863" y="3787034"/>
              <a:ext cx="265176" cy="265176"/>
            </a:xfrm>
            <a:prstGeom prst="ellipse">
              <a:avLst/>
            </a:prstGeom>
            <a:solidFill>
              <a:srgbClr val="FFC000"/>
            </a:solidFill>
            <a:ln cap="flat" cmpd="sng" w="1905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12"/>
            <p:cNvSpPr/>
            <p:nvPr/>
          </p:nvSpPr>
          <p:spPr>
            <a:xfrm>
              <a:off x="4038336" y="3546503"/>
              <a:ext cx="265176" cy="265176"/>
            </a:xfrm>
            <a:prstGeom prst="ellipse">
              <a:avLst/>
            </a:prstGeom>
            <a:solidFill>
              <a:srgbClr val="FFC000"/>
            </a:solidFill>
            <a:ln cap="flat" cmpd="sng" w="1905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12"/>
            <p:cNvSpPr/>
            <p:nvPr/>
          </p:nvSpPr>
          <p:spPr>
            <a:xfrm>
              <a:off x="4637652" y="3550676"/>
              <a:ext cx="265176" cy="265176"/>
            </a:xfrm>
            <a:prstGeom prst="ellipse">
              <a:avLst/>
            </a:prstGeom>
            <a:solidFill>
              <a:srgbClr val="FFC000"/>
            </a:solidFill>
            <a:ln cap="flat" cmpd="sng" w="1905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12"/>
            <p:cNvSpPr/>
            <p:nvPr/>
          </p:nvSpPr>
          <p:spPr>
            <a:xfrm>
              <a:off x="4939694" y="3548673"/>
              <a:ext cx="265176" cy="265176"/>
            </a:xfrm>
            <a:prstGeom prst="ellipse">
              <a:avLst/>
            </a:prstGeom>
            <a:solidFill>
              <a:srgbClr val="FFC000"/>
            </a:solidFill>
            <a:ln cap="flat" cmpd="sng" w="1905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12"/>
            <p:cNvSpPr/>
            <p:nvPr/>
          </p:nvSpPr>
          <p:spPr>
            <a:xfrm>
              <a:off x="4340378" y="3548673"/>
              <a:ext cx="265176" cy="265176"/>
            </a:xfrm>
            <a:prstGeom prst="ellipse">
              <a:avLst/>
            </a:prstGeom>
            <a:solidFill>
              <a:srgbClr val="FFC000"/>
            </a:solidFill>
            <a:ln cap="flat" cmpd="sng" w="1905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12"/>
            <p:cNvSpPr/>
            <p:nvPr/>
          </p:nvSpPr>
          <p:spPr>
            <a:xfrm>
              <a:off x="3743370" y="3546503"/>
              <a:ext cx="265176" cy="265176"/>
            </a:xfrm>
            <a:prstGeom prst="ellipse">
              <a:avLst/>
            </a:prstGeom>
            <a:solidFill>
              <a:srgbClr val="FFC000"/>
            </a:solidFill>
            <a:ln cap="flat" cmpd="sng" w="1905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2"/>
            <p:cNvSpPr/>
            <p:nvPr/>
          </p:nvSpPr>
          <p:spPr>
            <a:xfrm>
              <a:off x="5223938" y="3539847"/>
              <a:ext cx="265176" cy="265176"/>
            </a:xfrm>
            <a:prstGeom prst="ellipse">
              <a:avLst/>
            </a:prstGeom>
            <a:solidFill>
              <a:srgbClr val="FFC000"/>
            </a:solidFill>
            <a:ln cap="flat" cmpd="sng" w="1905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12"/>
            <p:cNvSpPr/>
            <p:nvPr/>
          </p:nvSpPr>
          <p:spPr>
            <a:xfrm>
              <a:off x="3600388" y="3793690"/>
              <a:ext cx="265176" cy="265176"/>
            </a:xfrm>
            <a:prstGeom prst="ellipse">
              <a:avLst/>
            </a:prstGeom>
            <a:solidFill>
              <a:srgbClr val="FFC000"/>
            </a:solidFill>
            <a:ln cap="flat" cmpd="sng" w="1905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12"/>
            <p:cNvSpPr/>
            <p:nvPr/>
          </p:nvSpPr>
          <p:spPr>
            <a:xfrm>
              <a:off x="3636683" y="2599043"/>
              <a:ext cx="1863209" cy="8299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78" name="Google Shape;478;p12"/>
            <p:cNvCxnSpPr/>
            <p:nvPr/>
          </p:nvCxnSpPr>
          <p:spPr>
            <a:xfrm>
              <a:off x="4560535" y="2836280"/>
              <a:ext cx="0" cy="603827"/>
            </a:xfrm>
            <a:prstGeom prst="straightConnector1">
              <a:avLst/>
            </a:prstGeom>
            <a:noFill/>
            <a:ln cap="flat" cmpd="sng" w="762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79" name="Google Shape;479;p12"/>
            <p:cNvCxnSpPr/>
            <p:nvPr/>
          </p:nvCxnSpPr>
          <p:spPr>
            <a:xfrm>
              <a:off x="4031905" y="2836280"/>
              <a:ext cx="0" cy="496018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480" name="Google Shape;480;p12"/>
            <p:cNvCxnSpPr/>
            <p:nvPr/>
          </p:nvCxnSpPr>
          <p:spPr>
            <a:xfrm>
              <a:off x="5042098" y="2836280"/>
              <a:ext cx="0" cy="496018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481" name="Google Shape;481;p12"/>
            <p:cNvCxnSpPr/>
            <p:nvPr/>
          </p:nvCxnSpPr>
          <p:spPr>
            <a:xfrm>
              <a:off x="3609536" y="2060962"/>
              <a:ext cx="0" cy="2344335"/>
            </a:xfrm>
            <a:prstGeom prst="straightConnector1">
              <a:avLst/>
            </a:prstGeom>
            <a:noFill/>
            <a:ln cap="flat" cmpd="sng" w="762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82" name="Google Shape;482;p12"/>
            <p:cNvCxnSpPr/>
            <p:nvPr/>
          </p:nvCxnSpPr>
          <p:spPr>
            <a:xfrm>
              <a:off x="5531743" y="2044710"/>
              <a:ext cx="0" cy="2344335"/>
            </a:xfrm>
            <a:prstGeom prst="straightConnector1">
              <a:avLst/>
            </a:prstGeom>
            <a:noFill/>
            <a:ln cap="flat" cmpd="sng" w="762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83" name="Google Shape;483;p12"/>
            <p:cNvCxnSpPr/>
            <p:nvPr/>
          </p:nvCxnSpPr>
          <p:spPr>
            <a:xfrm>
              <a:off x="3578037" y="4376580"/>
              <a:ext cx="1951703" cy="0"/>
            </a:xfrm>
            <a:prstGeom prst="straightConnector1">
              <a:avLst/>
            </a:prstGeom>
            <a:noFill/>
            <a:ln cap="flat" cmpd="sng" w="762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e9c985474a_0_16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Experimental Strategy</a:t>
            </a:r>
            <a:endParaRPr/>
          </a:p>
        </p:txBody>
      </p:sp>
      <p:pic>
        <p:nvPicPr>
          <p:cNvPr id="490" name="Google Shape;490;g2e9c985474a_0_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404" y="2797025"/>
            <a:ext cx="3859402" cy="311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g2e9c985474a_0_1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5376" y="2797013"/>
            <a:ext cx="4226849" cy="3116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g2e9c985474a_0_1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73950" y="3133200"/>
            <a:ext cx="2444100" cy="2444100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g2e9c985474a_0_166"/>
          <p:cNvSpPr txBox="1"/>
          <p:nvPr/>
        </p:nvSpPr>
        <p:spPr>
          <a:xfrm>
            <a:off x="516400" y="1619875"/>
            <a:ext cx="5018700" cy="5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Model System: Wax </a:t>
            </a:r>
            <a:r>
              <a:rPr lang="en-US" sz="2800">
                <a:solidFill>
                  <a:schemeClr val="dk1"/>
                </a:solidFill>
              </a:rPr>
              <a:t>emulsion in water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494" name="Google Shape;494;g2e9c985474a_0_166"/>
          <p:cNvSpPr txBox="1"/>
          <p:nvPr/>
        </p:nvSpPr>
        <p:spPr>
          <a:xfrm>
            <a:off x="7318050" y="1619875"/>
            <a:ext cx="5018700" cy="5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Practical</a:t>
            </a:r>
            <a:r>
              <a:rPr lang="en-US" sz="2800">
                <a:solidFill>
                  <a:schemeClr val="dk1"/>
                </a:solidFill>
              </a:rPr>
              <a:t> System: Cement emulsion in PDMS 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2e9c985474a_0_4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Model System - Wax Emulsions</a:t>
            </a:r>
            <a:endParaRPr/>
          </a:p>
        </p:txBody>
      </p:sp>
      <p:pic>
        <p:nvPicPr>
          <p:cNvPr id="501" name="Google Shape;501;g2e9c985474a_0_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381875"/>
            <a:ext cx="11887201" cy="4324202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g2e9c985474a_0_43"/>
          <p:cNvSpPr txBox="1"/>
          <p:nvPr/>
        </p:nvSpPr>
        <p:spPr>
          <a:xfrm>
            <a:off x="516425" y="1760500"/>
            <a:ext cx="7918200" cy="5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Varying surfactant to get stable wax emulsions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503" name="Google Shape;503;g2e9c985474a_0_43"/>
          <p:cNvSpPr/>
          <p:nvPr/>
        </p:nvSpPr>
        <p:spPr>
          <a:xfrm>
            <a:off x="2850925" y="2483075"/>
            <a:ext cx="709500" cy="40860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2e9c985474a_0_5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Quick detour: What is HLB?</a:t>
            </a:r>
            <a:endParaRPr/>
          </a:p>
        </p:txBody>
      </p:sp>
      <p:pic>
        <p:nvPicPr>
          <p:cNvPr id="510" name="Google Shape;510;g2e9c985474a_0_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9300" y="1522550"/>
            <a:ext cx="6244107" cy="486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g2e9c985474a_0_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050" y="2502962"/>
            <a:ext cx="5484499" cy="2901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2024-05-20T13:28:17Z</dcterms:created>
  <dc:creator>Thorne, Benjamin</dc:creator>
</cp:coreProperties>
</file>